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7" r:id="rId4"/>
  </p:sldMasterIdLst>
  <p:notesMasterIdLst>
    <p:notesMasterId r:id="rId10"/>
  </p:notesMasterIdLst>
  <p:sldIdLst>
    <p:sldId id="280" r:id="rId5"/>
    <p:sldId id="302" r:id="rId6"/>
    <p:sldId id="256" r:id="rId7"/>
    <p:sldId id="282" r:id="rId8"/>
    <p:sldId id="278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B9D6922-4682-9D4E-A112-B37DECB2FCEB}" v="4" dt="2021-01-07T20:34:03.53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780"/>
    <p:restoredTop sz="95846"/>
  </p:normalViewPr>
  <p:slideViewPr>
    <p:cSldViewPr snapToGrid="0" snapToObjects="1">
      <p:cViewPr varScale="1">
        <p:scale>
          <a:sx n="70" d="100"/>
          <a:sy n="70" d="100"/>
        </p:scale>
        <p:origin x="588" y="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99E185-ED7A-9847-9F37-4273FE44F572}" type="datetimeFigureOut">
              <a:rPr lang="nl-NL" smtClean="0"/>
              <a:t>9-1-2021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D326A3-0300-E746-9AED-A48AFD29990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190083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B56D9-1BAC-AB4F-B255-10E9F6770250}" type="datetimeFigureOut">
              <a:rPr lang="nl-NL" smtClean="0"/>
              <a:t>9-1-2021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9F72B-DB7F-384D-9120-A53FF94CEE4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661082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B56D9-1BAC-AB4F-B255-10E9F6770250}" type="datetimeFigureOut">
              <a:rPr lang="nl-NL" smtClean="0"/>
              <a:t>9-1-2021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9F72B-DB7F-384D-9120-A53FF94CEE4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666441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B56D9-1BAC-AB4F-B255-10E9F6770250}" type="datetimeFigureOut">
              <a:rPr lang="nl-NL" smtClean="0"/>
              <a:t>9-1-2021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9F72B-DB7F-384D-9120-A53FF94CEE4E}" type="slidenum">
              <a:rPr lang="nl-NL" smtClean="0"/>
              <a:t>‹nr.›</a:t>
            </a:fld>
            <a:endParaRPr lang="nl-NL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631249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B56D9-1BAC-AB4F-B255-10E9F6770250}" type="datetimeFigureOut">
              <a:rPr lang="nl-NL" smtClean="0"/>
              <a:t>9-1-2021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9F72B-DB7F-384D-9120-A53FF94CEE4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113767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B56D9-1BAC-AB4F-B255-10E9F6770250}" type="datetimeFigureOut">
              <a:rPr lang="nl-NL" smtClean="0"/>
              <a:t>9-1-2021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9F72B-DB7F-384D-9120-A53FF94CEE4E}" type="slidenum">
              <a:rPr lang="nl-NL" smtClean="0"/>
              <a:t>‹nr.›</a:t>
            </a:fld>
            <a:endParaRPr lang="nl-NL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843275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B56D9-1BAC-AB4F-B255-10E9F6770250}" type="datetimeFigureOut">
              <a:rPr lang="nl-NL" smtClean="0"/>
              <a:t>9-1-2021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9F72B-DB7F-384D-9120-A53FF94CEE4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22123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B56D9-1BAC-AB4F-B255-10E9F6770250}" type="datetimeFigureOut">
              <a:rPr lang="nl-NL" smtClean="0"/>
              <a:t>9-1-2021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9F72B-DB7F-384D-9120-A53FF94CEE4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073251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B56D9-1BAC-AB4F-B255-10E9F6770250}" type="datetimeFigureOut">
              <a:rPr lang="nl-NL" smtClean="0"/>
              <a:t>9-1-2021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9F72B-DB7F-384D-9120-A53FF94CEE4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158161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B56D9-1BAC-AB4F-B255-10E9F6770250}" type="datetimeFigureOut">
              <a:rPr lang="nl-NL" smtClean="0"/>
              <a:t>9-1-2021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9F72B-DB7F-384D-9120-A53FF94CEE4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526802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B56D9-1BAC-AB4F-B255-10E9F6770250}" type="datetimeFigureOut">
              <a:rPr lang="nl-NL" smtClean="0"/>
              <a:t>9-1-2021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9F72B-DB7F-384D-9120-A53FF94CEE4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612566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B56D9-1BAC-AB4F-B255-10E9F6770250}" type="datetimeFigureOut">
              <a:rPr lang="nl-NL" smtClean="0"/>
              <a:t>9-1-2021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9F72B-DB7F-384D-9120-A53FF94CEE4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664245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B56D9-1BAC-AB4F-B255-10E9F6770250}" type="datetimeFigureOut">
              <a:rPr lang="nl-NL" smtClean="0"/>
              <a:t>9-1-2021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9F72B-DB7F-384D-9120-A53FF94CEE4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32222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B56D9-1BAC-AB4F-B255-10E9F6770250}" type="datetimeFigureOut">
              <a:rPr lang="nl-NL" smtClean="0"/>
              <a:t>9-1-2021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9F72B-DB7F-384D-9120-A53FF94CEE4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866652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B56D9-1BAC-AB4F-B255-10E9F6770250}" type="datetimeFigureOut">
              <a:rPr lang="nl-NL" smtClean="0"/>
              <a:t>9-1-2021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9F72B-DB7F-384D-9120-A53FF94CEE4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85008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B56D9-1BAC-AB4F-B255-10E9F6770250}" type="datetimeFigureOut">
              <a:rPr lang="nl-NL" smtClean="0"/>
              <a:t>9-1-2021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9F72B-DB7F-384D-9120-A53FF94CEE4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351230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B56D9-1BAC-AB4F-B255-10E9F6770250}" type="datetimeFigureOut">
              <a:rPr lang="nl-NL" smtClean="0"/>
              <a:t>9-1-2021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9F72B-DB7F-384D-9120-A53FF94CEE4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100290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5B56D9-1BAC-AB4F-B255-10E9F6770250}" type="datetimeFigureOut">
              <a:rPr lang="nl-NL" smtClean="0"/>
              <a:t>9-1-2021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819F72B-DB7F-384D-9120-A53FF94CEE4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554946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1C3237D6-EF7B-4618-92F1-5ED063D638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3766" y="609600"/>
            <a:ext cx="8680236" cy="5114306"/>
          </a:xfrm>
        </p:spPr>
        <p:txBody>
          <a:bodyPr>
            <a:normAutofit/>
          </a:bodyPr>
          <a:lstStyle/>
          <a:p>
            <a:r>
              <a:rPr lang="nl-NL" b="1" dirty="0"/>
              <a:t/>
            </a:r>
            <a:br>
              <a:rPr lang="nl-NL" b="1" dirty="0"/>
            </a:br>
            <a:r>
              <a:rPr lang="nl-NL" b="1" dirty="0"/>
              <a:t>				     </a:t>
            </a:r>
            <a:r>
              <a:rPr lang="nl-NL" sz="4400" b="1" dirty="0"/>
              <a:t>Agrivaknet</a:t>
            </a:r>
            <a:br>
              <a:rPr lang="nl-NL" sz="4400" b="1" dirty="0"/>
            </a:br>
            <a:r>
              <a:rPr lang="nl-NL" sz="4400" b="1" dirty="0"/>
              <a:t/>
            </a:r>
            <a:br>
              <a:rPr lang="nl-NL" sz="4400" b="1" dirty="0"/>
            </a:br>
            <a:r>
              <a:rPr lang="nl-NL" sz="4400" b="1" dirty="0"/>
              <a:t>			</a:t>
            </a:r>
            <a:r>
              <a:rPr lang="nl-NL" sz="2800" b="1" dirty="0"/>
              <a:t>Herkenbaar betere bedrijfsadviseur</a:t>
            </a:r>
            <a:r>
              <a:rPr lang="nl-NL" sz="4400" b="1" dirty="0"/>
              <a:t/>
            </a:r>
            <a:br>
              <a:rPr lang="nl-NL" sz="4400" b="1" dirty="0"/>
            </a:br>
            <a:r>
              <a:rPr lang="nl-NL" sz="4000" b="1" dirty="0"/>
              <a:t/>
            </a:r>
            <a:br>
              <a:rPr lang="nl-NL" sz="4000" b="1" dirty="0"/>
            </a:br>
            <a:r>
              <a:rPr lang="nl-NL" sz="4000" b="1" dirty="0"/>
              <a:t>	samenwerking in voorlichting</a:t>
            </a:r>
            <a:r>
              <a:rPr lang="nl-NL" sz="2400" b="1" dirty="0"/>
              <a:t/>
            </a:r>
            <a:br>
              <a:rPr lang="nl-NL" sz="2400" b="1" dirty="0"/>
            </a:br>
            <a:r>
              <a:rPr lang="nl-NL" sz="2400" b="1" dirty="0"/>
              <a:t>					</a:t>
            </a:r>
            <a:br>
              <a:rPr lang="nl-NL" sz="2400" b="1" dirty="0"/>
            </a:br>
            <a:r>
              <a:rPr lang="nl-NL" sz="2400" b="1" dirty="0"/>
              <a:t>							Noud Janssen 8 januari</a:t>
            </a:r>
            <a:endParaRPr lang="nl-NL" sz="4000" b="1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xmlns="" id="{464B11B4-A78A-4409-A554-FF6CBF0302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5842660"/>
            <a:ext cx="8596668" cy="198702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endParaRPr lang="nl-NL" sz="2000" dirty="0"/>
          </a:p>
        </p:txBody>
      </p:sp>
      <p:pic>
        <p:nvPicPr>
          <p:cNvPr id="4" name="Picture 2" descr="agrivaknet logo groen met oranje">
            <a:extLst>
              <a:ext uri="{FF2B5EF4-FFF2-40B4-BE49-F238E27FC236}">
                <a16:creationId xmlns:a16="http://schemas.microsoft.com/office/drawing/2014/main" xmlns="" id="{A3466100-0088-4938-8AE6-78641C3DBC78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6782067" y="149419"/>
            <a:ext cx="2378920" cy="102995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139452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nl-NL" dirty="0"/>
              <a:t/>
            </a:r>
            <a:br>
              <a:rPr lang="nl-NL" dirty="0"/>
            </a:br>
            <a:r>
              <a:rPr lang="nl-NL" dirty="0"/>
              <a:t>Samen aan tafel:  Agrivaknet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</a:pPr>
            <a:endParaRPr lang="nl-NL" dirty="0"/>
          </a:p>
          <a:p>
            <a:pPr lvl="1">
              <a:spcBef>
                <a:spcPts val="0"/>
              </a:spcBef>
            </a:pPr>
            <a:endParaRPr lang="nl-NL" dirty="0"/>
          </a:p>
          <a:p>
            <a:pPr marL="0" indent="0">
              <a:buNone/>
            </a:pPr>
            <a:r>
              <a:rPr lang="nl-NL" b="1" dirty="0" err="1"/>
              <a:t>Agrivaknet</a:t>
            </a:r>
            <a:r>
              <a:rPr lang="nl-NL" b="1" dirty="0"/>
              <a:t>:  Onafhankelijke vereniging van agrarische adviseurs </a:t>
            </a:r>
            <a:endParaRPr lang="nl-NL" sz="1575" dirty="0"/>
          </a:p>
          <a:p>
            <a:pPr lvl="2"/>
            <a:endParaRPr lang="nl-NL" sz="975" dirty="0"/>
          </a:p>
          <a:p>
            <a:pPr lvl="1">
              <a:spcBef>
                <a:spcPts val="0"/>
              </a:spcBef>
            </a:pPr>
            <a:endParaRPr lang="nl-NL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274639"/>
            <a:ext cx="2590800" cy="1304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Afbeelding 4">
            <a:extLst>
              <a:ext uri="{FF2B5EF4-FFF2-40B4-BE49-F238E27FC236}">
                <a16:creationId xmlns:a16="http://schemas.microsoft.com/office/drawing/2014/main" xmlns="" id="{7EE49384-3905-4613-9278-F0AE17AC6B6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97505" y="3657600"/>
            <a:ext cx="3409950" cy="1828800"/>
          </a:xfrm>
          <a:prstGeom prst="rect">
            <a:avLst/>
          </a:prstGeom>
        </p:spPr>
      </p:pic>
      <p:pic>
        <p:nvPicPr>
          <p:cNvPr id="6" name="Afbeelding 5">
            <a:extLst>
              <a:ext uri="{FF2B5EF4-FFF2-40B4-BE49-F238E27FC236}">
                <a16:creationId xmlns:a16="http://schemas.microsoft.com/office/drawing/2014/main" xmlns="" id="{47F465FC-FBB6-4276-BE0C-CBE77DD0460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29201" y="3681274"/>
            <a:ext cx="2962275" cy="2705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22369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A49D501F-B668-2B43-8CE8-FF6E7313B58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/>
              <a:t>Plaatje invoegen met pyramide</a:t>
            </a:r>
            <a:endParaRPr lang="nl-NL" dirty="0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xmlns="" id="{220D2CD3-B389-354E-8D7B-F682C731EAF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xmlns="" id="{2DADF75C-DF69-47D7-9897-F73A837BA83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5096" y="413916"/>
            <a:ext cx="8468907" cy="60301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61378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 txBox="1">
            <a:spLocks noGrp="1"/>
          </p:cNvSpPr>
          <p:nvPr>
            <p:ph idx="1"/>
          </p:nvPr>
        </p:nvSpPr>
        <p:spPr>
          <a:xfrm>
            <a:off x="1754263" y="1903003"/>
            <a:ext cx="7156939" cy="4737495"/>
          </a:xfrm>
        </p:spPr>
        <p:txBody>
          <a:bodyPr>
            <a:normAutofit/>
          </a:bodyPr>
          <a:lstStyle/>
          <a:p>
            <a:pPr marL="25718" indent="0">
              <a:buNone/>
            </a:pPr>
            <a:r>
              <a:rPr lang="nl-NL" b="1" dirty="0"/>
              <a:t>	 De leden van Agrivaknet een status meegeven</a:t>
            </a:r>
          </a:p>
          <a:p>
            <a:pPr marL="25718" indent="0">
              <a:buNone/>
            </a:pPr>
            <a:r>
              <a:rPr lang="nl-NL" b="1" dirty="0"/>
              <a:t>		</a:t>
            </a:r>
            <a:r>
              <a:rPr lang="nl-NL" sz="1500" b="1" i="1" dirty="0"/>
              <a:t>Herkenbaar betere adviseur</a:t>
            </a:r>
          </a:p>
          <a:p>
            <a:pPr marL="1740218" lvl="4" indent="-342900"/>
            <a:r>
              <a:rPr lang="nl-NL" dirty="0"/>
              <a:t>Smoelenboek</a:t>
            </a:r>
          </a:p>
          <a:p>
            <a:pPr marL="1740218" lvl="4" indent="-342900"/>
            <a:r>
              <a:rPr lang="nl-NL" dirty="0"/>
              <a:t>Profileren met diversiteit van bedrijfsadviseurs, broedplaats voor samenwerking</a:t>
            </a:r>
          </a:p>
          <a:p>
            <a:pPr marL="1740218" lvl="4" indent="-342900"/>
            <a:r>
              <a:rPr lang="nl-NL" dirty="0"/>
              <a:t>Spreekbuis om ervaringen adviseurs en dilemma’s met de overheden te kunnen delen</a:t>
            </a:r>
          </a:p>
          <a:p>
            <a:pPr marL="2083118" lvl="5" indent="-342900"/>
            <a:r>
              <a:rPr lang="nl-NL" sz="750" dirty="0"/>
              <a:t>De geregistreerde adviseur organiseert bij elk advies dat hij of zij geeft, dat de ondernemer zijn of haar vaktechnische adviseurs betrekt bij het adviestraject (</a:t>
            </a:r>
            <a:r>
              <a:rPr lang="nl-NL" sz="750" dirty="0" err="1"/>
              <a:t>Breembroek</a:t>
            </a:r>
            <a:r>
              <a:rPr lang="nl-NL" sz="750" dirty="0"/>
              <a:t>)</a:t>
            </a:r>
          </a:p>
          <a:p>
            <a:pPr marL="2083118" lvl="5" indent="-342900"/>
            <a:r>
              <a:rPr lang="nl-NL" sz="750" dirty="0"/>
              <a:t>Omgevingsverordeningen leiden tot grotere diversiteit agrarische bedrijven</a:t>
            </a:r>
          </a:p>
          <a:p>
            <a:pPr marL="1740218" lvl="4" indent="-342900"/>
            <a:r>
              <a:rPr lang="nl-NL" dirty="0"/>
              <a:t>Permanente educatie, leven lang leren</a:t>
            </a:r>
          </a:p>
          <a:p>
            <a:pPr marL="2083118" lvl="5" indent="-342900"/>
            <a:r>
              <a:rPr lang="nl-NL" dirty="0"/>
              <a:t>Themabijeenkomsten </a:t>
            </a:r>
          </a:p>
          <a:p>
            <a:pPr marL="2083118" lvl="5" indent="-342900"/>
            <a:r>
              <a:rPr lang="nl-NL" dirty="0"/>
              <a:t>Events</a:t>
            </a:r>
          </a:p>
          <a:p>
            <a:pPr marL="2083118" lvl="5" indent="-342900"/>
            <a:r>
              <a:rPr lang="nl-NL" dirty="0"/>
              <a:t>Masterclass</a:t>
            </a:r>
          </a:p>
          <a:p>
            <a:pPr marL="2083118" lvl="5" indent="-342900"/>
            <a:r>
              <a:rPr lang="nl-NL" dirty="0"/>
              <a:t>(online)trainingen/ leven lang leren</a:t>
            </a:r>
          </a:p>
          <a:p>
            <a:pPr marL="2083118" lvl="5" indent="-342900"/>
            <a:r>
              <a:rPr lang="nl-NL" dirty="0"/>
              <a:t>Toegang tot kennis/ partnerschap </a:t>
            </a:r>
            <a:r>
              <a:rPr lang="nl-NL" dirty="0" err="1"/>
              <a:t>GroenKennisnet.nl</a:t>
            </a:r>
            <a:endParaRPr lang="nl-NL" dirty="0"/>
          </a:p>
          <a:p>
            <a:pPr marL="1740218" lvl="5" indent="0">
              <a:buNone/>
            </a:pPr>
            <a:endParaRPr lang="nl-NL" b="1" dirty="0"/>
          </a:p>
          <a:p>
            <a:pPr marL="25718" indent="0">
              <a:buNone/>
            </a:pPr>
            <a:endParaRPr lang="nl-NL" b="1" dirty="0"/>
          </a:p>
        </p:txBody>
      </p:sp>
      <p:pic>
        <p:nvPicPr>
          <p:cNvPr id="8" name="Picture 2" descr="agrivaknet logo groen met oranje">
            <a:extLst>
              <a:ext uri="{FF2B5EF4-FFF2-40B4-BE49-F238E27FC236}">
                <a16:creationId xmlns:a16="http://schemas.microsoft.com/office/drawing/2014/main" xmlns="" id="{CEBDB484-A24F-4252-9171-134CC4D6EEFC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7127011" y="1097579"/>
            <a:ext cx="1784190" cy="772465"/>
          </a:xfrm>
          <a:prstGeom prst="rect">
            <a:avLst/>
          </a:prstGeom>
          <a:noFill/>
        </p:spPr>
      </p:pic>
      <p:sp>
        <p:nvSpPr>
          <p:cNvPr id="2" name="AutoShape 4" descr="Afbeeldingsresultaat voor â¬ teken groen"/>
          <p:cNvSpPr>
            <a:spLocks noChangeAspect="1" noChangeArrowheads="1"/>
          </p:cNvSpPr>
          <p:nvPr/>
        </p:nvSpPr>
        <p:spPr bwMode="auto">
          <a:xfrm>
            <a:off x="2783681" y="748904"/>
            <a:ext cx="228600" cy="228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4" name="AutoShape 6" descr="Afbeeldingsresultaat voor â¬ teken groen"/>
          <p:cNvSpPr>
            <a:spLocks noChangeAspect="1" noChangeArrowheads="1"/>
          </p:cNvSpPr>
          <p:nvPr/>
        </p:nvSpPr>
        <p:spPr bwMode="auto">
          <a:xfrm>
            <a:off x="2897981" y="863205"/>
            <a:ext cx="228600" cy="228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6" name="AutoShape 8" descr="Afbeeldingsresultaat voor â¬ teken groen"/>
          <p:cNvSpPr>
            <a:spLocks noChangeAspect="1" noChangeArrowheads="1"/>
          </p:cNvSpPr>
          <p:nvPr/>
        </p:nvSpPr>
        <p:spPr bwMode="auto">
          <a:xfrm>
            <a:off x="3012281" y="977505"/>
            <a:ext cx="228600" cy="228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7" name="AutoShape 10" descr="Afbeeldingsresultaat voor â¬ teken groen"/>
          <p:cNvSpPr>
            <a:spLocks noChangeAspect="1" noChangeArrowheads="1"/>
          </p:cNvSpPr>
          <p:nvPr/>
        </p:nvSpPr>
        <p:spPr bwMode="auto">
          <a:xfrm>
            <a:off x="3126581" y="1091805"/>
            <a:ext cx="228600" cy="228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9" name="AutoShape 12" descr="Afbeeldingsresultaat voor â¬ teken groen"/>
          <p:cNvSpPr>
            <a:spLocks noChangeAspect="1" noChangeArrowheads="1"/>
          </p:cNvSpPr>
          <p:nvPr/>
        </p:nvSpPr>
        <p:spPr bwMode="auto">
          <a:xfrm>
            <a:off x="3240881" y="1206105"/>
            <a:ext cx="228600" cy="228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5" name="AutoShape 2" descr="Afbeeldingsresultaat voor floating farm"/>
          <p:cNvSpPr>
            <a:spLocks noChangeAspect="1" noChangeArrowheads="1"/>
          </p:cNvSpPr>
          <p:nvPr/>
        </p:nvSpPr>
        <p:spPr bwMode="auto">
          <a:xfrm>
            <a:off x="3355181" y="1320405"/>
            <a:ext cx="228600" cy="228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10" name="AutoShape 4" descr="Afbeeldingsresultaat voor floating farm"/>
          <p:cNvSpPr>
            <a:spLocks noChangeAspect="1" noChangeArrowheads="1"/>
          </p:cNvSpPr>
          <p:nvPr/>
        </p:nvSpPr>
        <p:spPr bwMode="auto">
          <a:xfrm>
            <a:off x="3469481" y="1434705"/>
            <a:ext cx="228600" cy="228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11" name="AutoShape 8" descr="Afbeeldingsresultaat voor floating farm"/>
          <p:cNvSpPr>
            <a:spLocks noChangeAspect="1" noChangeArrowheads="1"/>
          </p:cNvSpPr>
          <p:nvPr/>
        </p:nvSpPr>
        <p:spPr bwMode="auto">
          <a:xfrm>
            <a:off x="3583781" y="1549005"/>
            <a:ext cx="228600" cy="228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25860790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 txBox="1">
            <a:spLocks noGrp="1"/>
          </p:cNvSpPr>
          <p:nvPr>
            <p:ph idx="1"/>
          </p:nvPr>
        </p:nvSpPr>
        <p:spPr>
          <a:xfrm>
            <a:off x="472990" y="1379539"/>
            <a:ext cx="9264775" cy="5662529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nl-NL" sz="2900" b="1" dirty="0"/>
              <a:t>Agrariër, Agrarische Voorlichter, Agrivaknet</a:t>
            </a:r>
          </a:p>
          <a:p>
            <a:pPr marL="0" indent="0" algn="ctr">
              <a:buNone/>
            </a:pPr>
            <a:r>
              <a:rPr lang="nl-NL" sz="2600" i="1" dirty="0"/>
              <a:t>									</a:t>
            </a:r>
            <a:r>
              <a:rPr lang="nl-NL" sz="2900" i="1" dirty="0"/>
              <a:t>Afrekenbare stoffenbalans</a:t>
            </a:r>
          </a:p>
          <a:p>
            <a:pPr lvl="2"/>
            <a:endParaRPr lang="nl-NL" sz="2400" dirty="0"/>
          </a:p>
          <a:p>
            <a:pPr lvl="2"/>
            <a:r>
              <a:rPr lang="nl-NL" sz="2600" dirty="0"/>
              <a:t>Boeren kunnen hun verantwoordelijkheid nemen</a:t>
            </a:r>
          </a:p>
          <a:p>
            <a:pPr lvl="2"/>
            <a:r>
              <a:rPr lang="nl-NL" sz="2600" dirty="0"/>
              <a:t>Coöperaties vanuit boerenbelang de kracht van agribusiness </a:t>
            </a:r>
          </a:p>
          <a:p>
            <a:pPr lvl="2"/>
            <a:r>
              <a:rPr lang="nl-NL" sz="2600" dirty="0"/>
              <a:t>Netwerken begeleidt door erfbetreders talrijk aanwezig</a:t>
            </a:r>
          </a:p>
          <a:p>
            <a:pPr lvl="2"/>
            <a:r>
              <a:rPr lang="nl-NL" sz="2900" b="1" dirty="0"/>
              <a:t>Op zoek naar samenwerking plant/akkerbouw</a:t>
            </a:r>
          </a:p>
          <a:p>
            <a:pPr lvl="2"/>
            <a:r>
              <a:rPr lang="nl-NL" sz="2900" b="1" dirty="0"/>
              <a:t>Samen aan tafel om met boerenverstand te innoveren</a:t>
            </a:r>
          </a:p>
          <a:p>
            <a:pPr lvl="2"/>
            <a:r>
              <a:rPr lang="nl-NL" sz="3200" b="1" dirty="0"/>
              <a:t>Erfbetreders zijn de verpakte kennis, nationaal en internationaal</a:t>
            </a:r>
          </a:p>
          <a:p>
            <a:pPr lvl="2"/>
            <a:endParaRPr lang="nl-NL" sz="1800" dirty="0"/>
          </a:p>
          <a:p>
            <a:pPr lvl="2"/>
            <a:endParaRPr lang="nl-NL" sz="1800" dirty="0"/>
          </a:p>
          <a:p>
            <a:pPr marL="914400" lvl="2" indent="0">
              <a:buNone/>
            </a:pPr>
            <a:r>
              <a:rPr lang="nl-NL" sz="3200" b="1" dirty="0"/>
              <a:t>Samen Inspireren, Initiëren, Innoveren naar 0-emissie</a:t>
            </a:r>
          </a:p>
          <a:p>
            <a:pPr lvl="2"/>
            <a:endParaRPr lang="nl-NL" sz="2900" dirty="0"/>
          </a:p>
          <a:p>
            <a:pPr lvl="2"/>
            <a:endParaRPr lang="nl-NL" sz="1800" dirty="0"/>
          </a:p>
          <a:p>
            <a:pPr lvl="2"/>
            <a:endParaRPr lang="nl-NL" sz="1800" dirty="0"/>
          </a:p>
          <a:p>
            <a:pPr lvl="2"/>
            <a:endParaRPr lang="nl-NL" sz="1500" dirty="0"/>
          </a:p>
          <a:p>
            <a:pPr marL="1371600" lvl="3" indent="0">
              <a:buNone/>
            </a:pPr>
            <a:r>
              <a:rPr lang="nl-NL" sz="1300" dirty="0"/>
              <a:t/>
            </a:r>
            <a:br>
              <a:rPr lang="nl-NL" sz="1300" dirty="0"/>
            </a:br>
            <a:r>
              <a:rPr lang="nl-NL" sz="1100" dirty="0"/>
              <a:t>		</a:t>
            </a:r>
          </a:p>
        </p:txBody>
      </p:sp>
      <p:pic>
        <p:nvPicPr>
          <p:cNvPr id="8" name="Picture 2" descr="agrivaknet logo groen met oranje">
            <a:extLst>
              <a:ext uri="{FF2B5EF4-FFF2-40B4-BE49-F238E27FC236}">
                <a16:creationId xmlns:a16="http://schemas.microsoft.com/office/drawing/2014/main" xmlns="" id="{CEBDB484-A24F-4252-9171-134CC4D6EEFC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6843957" y="182611"/>
            <a:ext cx="2378920" cy="1029953"/>
          </a:xfrm>
          <a:prstGeom prst="rect">
            <a:avLst/>
          </a:prstGeom>
          <a:noFill/>
        </p:spPr>
      </p:pic>
      <p:sp>
        <p:nvSpPr>
          <p:cNvPr id="2" name="AutoShape 4" descr="Afbeeldingsresultaat voor â¬ teken groen"/>
          <p:cNvSpPr>
            <a:spLocks noChangeAspect="1" noChangeArrowheads="1"/>
          </p:cNvSpPr>
          <p:nvPr/>
        </p:nvSpPr>
        <p:spPr bwMode="auto">
          <a:xfrm>
            <a:off x="1679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6" descr="Afbeeldingsresultaat voor â¬ teken groen"/>
          <p:cNvSpPr>
            <a:spLocks noChangeAspect="1" noChangeArrowheads="1"/>
          </p:cNvSpPr>
          <p:nvPr/>
        </p:nvSpPr>
        <p:spPr bwMode="auto">
          <a:xfrm>
            <a:off x="1831975" y="7938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8" descr="Afbeeldingsresultaat voor â¬ teken groen"/>
          <p:cNvSpPr>
            <a:spLocks noChangeAspect="1" noChangeArrowheads="1"/>
          </p:cNvSpPr>
          <p:nvPr/>
        </p:nvSpPr>
        <p:spPr bwMode="auto">
          <a:xfrm>
            <a:off x="1984375" y="160338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AutoShape 10" descr="Afbeeldingsresultaat voor â¬ teken groen"/>
          <p:cNvSpPr>
            <a:spLocks noChangeAspect="1" noChangeArrowheads="1"/>
          </p:cNvSpPr>
          <p:nvPr/>
        </p:nvSpPr>
        <p:spPr bwMode="auto">
          <a:xfrm>
            <a:off x="2136775" y="312738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AutoShape 12" descr="Afbeeldingsresultaat voor â¬ teken groen"/>
          <p:cNvSpPr>
            <a:spLocks noChangeAspect="1" noChangeArrowheads="1"/>
          </p:cNvSpPr>
          <p:nvPr/>
        </p:nvSpPr>
        <p:spPr bwMode="auto">
          <a:xfrm>
            <a:off x="2289175" y="465138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2" descr="Afbeeldingsresultaat voor floating farm"/>
          <p:cNvSpPr>
            <a:spLocks noChangeAspect="1" noChangeArrowheads="1"/>
          </p:cNvSpPr>
          <p:nvPr/>
        </p:nvSpPr>
        <p:spPr bwMode="auto">
          <a:xfrm>
            <a:off x="2441575" y="617538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AutoShape 4" descr="Afbeeldingsresultaat voor floating farm"/>
          <p:cNvSpPr>
            <a:spLocks noChangeAspect="1" noChangeArrowheads="1"/>
          </p:cNvSpPr>
          <p:nvPr/>
        </p:nvSpPr>
        <p:spPr bwMode="auto">
          <a:xfrm>
            <a:off x="2593975" y="769938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AutoShape 8" descr="Afbeeldingsresultaat voor floating farm"/>
          <p:cNvSpPr>
            <a:spLocks noChangeAspect="1" noChangeArrowheads="1"/>
          </p:cNvSpPr>
          <p:nvPr/>
        </p:nvSpPr>
        <p:spPr bwMode="auto">
          <a:xfrm>
            <a:off x="2746375" y="922338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049824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E247FE86E3A4A4E9D291699A775A82A" ma:contentTypeVersion="10" ma:contentTypeDescription="Een nieuw document maken." ma:contentTypeScope="" ma:versionID="d0377e7395af3bfcb44afde909885167">
  <xsd:schema xmlns:xsd="http://www.w3.org/2001/XMLSchema" xmlns:xs="http://www.w3.org/2001/XMLSchema" xmlns:p="http://schemas.microsoft.com/office/2006/metadata/properties" xmlns:ns2="3ec13258-7192-489c-8213-7b7dc5027dc0" targetNamespace="http://schemas.microsoft.com/office/2006/metadata/properties" ma:root="true" ma:fieldsID="8f1d14b4782cee3fa054b470f7ca8d7d" ns2:_="">
    <xsd:import namespace="3ec13258-7192-489c-8213-7b7dc5027dc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ec13258-7192-489c-8213-7b7dc5027dc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4FE6ECC-07F5-4E36-9378-0FF0B3C1B6B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79D34CD-9B6B-4A67-B6B2-309665F66335}">
  <ds:schemaRefs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schemas.microsoft.com/office/2006/metadata/properties"/>
    <ds:schemaRef ds:uri="3ec13258-7192-489c-8213-7b7dc5027dc0"/>
    <ds:schemaRef ds:uri="http://purl.org/dc/terms/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71E09F88-33F1-414E-8396-2079D2AF588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ec13258-7192-489c-8213-7b7dc5027dc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370</TotalTime>
  <Words>17</Words>
  <Application>Microsoft Office PowerPoint</Application>
  <PresentationFormat>Breedbeeld</PresentationFormat>
  <Paragraphs>36</Paragraphs>
  <Slides>5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10" baseType="lpstr">
      <vt:lpstr>Arial</vt:lpstr>
      <vt:lpstr>Calibri</vt:lpstr>
      <vt:lpstr>Trebuchet MS</vt:lpstr>
      <vt:lpstr>Wingdings 3</vt:lpstr>
      <vt:lpstr>Facet</vt:lpstr>
      <vt:lpstr>          Agrivaknet     Herkenbaar betere bedrijfsadviseur   samenwerking in voorlichting              Noud Janssen 8 januari</vt:lpstr>
      <vt:lpstr> Samen aan tafel:  Agrivaknet</vt:lpstr>
      <vt:lpstr>Plaatje invoegen met pyramide</vt:lpstr>
      <vt:lpstr>PowerPoint-presentatie</vt:lpstr>
      <vt:lpstr>PowerPoint-presentatie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Noud Janssen</dc:creator>
  <cp:lastModifiedBy>Herre Bartlema</cp:lastModifiedBy>
  <cp:revision>14</cp:revision>
  <cp:lastPrinted>2020-11-26T21:55:29Z</cp:lastPrinted>
  <dcterms:created xsi:type="dcterms:W3CDTF">2020-11-12T17:24:05Z</dcterms:created>
  <dcterms:modified xsi:type="dcterms:W3CDTF">2021-01-09T12:29:27Z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0x0101000E247FE86E3A4A4E9D291699A775A82A</vt:lpwstr>
  </property>
</Properties>
</file>