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464" r:id="rId2"/>
    <p:sldId id="788" r:id="rId3"/>
    <p:sldId id="836" r:id="rId4"/>
    <p:sldId id="839" r:id="rId5"/>
    <p:sldId id="840" r:id="rId6"/>
    <p:sldId id="835" r:id="rId7"/>
    <p:sldId id="841" r:id="rId8"/>
    <p:sldId id="842" r:id="rId9"/>
    <p:sldId id="844" r:id="rId10"/>
    <p:sldId id="716" r:id="rId11"/>
    <p:sldId id="768" r:id="rId12"/>
  </p:sldIdLst>
  <p:sldSz cx="12192000" cy="6858000"/>
  <p:notesSz cx="6888163" cy="100203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75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7" autoAdjust="0"/>
    <p:restoredTop sz="92749" autoAdjust="0"/>
  </p:normalViewPr>
  <p:slideViewPr>
    <p:cSldViewPr snapToGrid="0">
      <p:cViewPr varScale="1">
        <p:scale>
          <a:sx n="83" d="100"/>
          <a:sy n="83" d="100"/>
        </p:scale>
        <p:origin x="96"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err="1"/>
              <a:t>Dagelijkse</a:t>
            </a:r>
            <a:r>
              <a:rPr lang="en-US" sz="2000" b="1" baseline="0" dirty="0"/>
              <a:t> </a:t>
            </a:r>
            <a:r>
              <a:rPr lang="en-US" sz="2000" b="1" baseline="0" dirty="0" err="1"/>
              <a:t>u</a:t>
            </a:r>
            <a:r>
              <a:rPr lang="en-US" sz="2000" b="1" dirty="0" err="1"/>
              <a:t>reumgehalten</a:t>
            </a:r>
            <a:r>
              <a:rPr lang="en-US" sz="2000" b="1" baseline="0" dirty="0"/>
              <a:t> in de </a:t>
            </a:r>
            <a:r>
              <a:rPr lang="en-US" sz="2000" b="1" baseline="0" dirty="0" err="1"/>
              <a:t>melk</a:t>
            </a:r>
            <a:r>
              <a:rPr lang="en-US" sz="2000" b="1" baseline="0" dirty="0"/>
              <a:t> van 16 </a:t>
            </a:r>
            <a:r>
              <a:rPr lang="en-US" sz="2000" b="1" baseline="0" dirty="0" err="1"/>
              <a:t>april</a:t>
            </a:r>
            <a:r>
              <a:rPr lang="en-US" sz="2000" b="1" baseline="0" dirty="0"/>
              <a:t> tm 9 </a:t>
            </a:r>
            <a:r>
              <a:rPr lang="en-US" sz="2000" b="1" baseline="0" dirty="0" err="1"/>
              <a:t>september</a:t>
            </a:r>
            <a:r>
              <a:rPr lang="en-US" sz="2000" b="1" baseline="0" dirty="0"/>
              <a:t> op </a:t>
            </a:r>
            <a:r>
              <a:rPr lang="en-US" sz="2000" b="1" baseline="0" dirty="0" err="1"/>
              <a:t>een</a:t>
            </a:r>
            <a:r>
              <a:rPr lang="en-US" sz="2000" b="1" baseline="0" dirty="0"/>
              <a:t> </a:t>
            </a:r>
            <a:r>
              <a:rPr lang="en-US" sz="2000" b="1" baseline="0" dirty="0" err="1"/>
              <a:t>bedrijf</a:t>
            </a:r>
            <a:r>
              <a:rPr lang="en-US" sz="2000" b="1" baseline="0" dirty="0"/>
              <a:t> met </a:t>
            </a:r>
            <a:r>
              <a:rPr lang="en-US" sz="2000" b="1" baseline="0" dirty="0" err="1"/>
              <a:t>veel</a:t>
            </a:r>
            <a:r>
              <a:rPr lang="en-US" sz="2000" b="1" baseline="0" dirty="0"/>
              <a:t> </a:t>
            </a:r>
            <a:r>
              <a:rPr lang="en-US" sz="2000" b="1" baseline="0" dirty="0" err="1"/>
              <a:t>vers</a:t>
            </a:r>
            <a:r>
              <a:rPr lang="en-US" sz="2000" b="1" baseline="0" dirty="0"/>
              <a:t>-gras-</a:t>
            </a:r>
            <a:r>
              <a:rPr lang="en-US" sz="2000" b="1" baseline="0" dirty="0" err="1"/>
              <a:t>voeren</a:t>
            </a:r>
            <a:r>
              <a:rPr lang="en-US" sz="2000" b="1" baseline="0" dirty="0"/>
              <a:t> (</a:t>
            </a:r>
            <a:r>
              <a:rPr lang="en-US" sz="2000" b="1" baseline="0" dirty="0" err="1"/>
              <a:t>gemiddeld</a:t>
            </a:r>
            <a:r>
              <a:rPr lang="en-US" sz="2000" b="1" baseline="0" dirty="0"/>
              <a:t> </a:t>
            </a:r>
            <a:r>
              <a:rPr lang="en-US" sz="2000" b="1" baseline="0" dirty="0" err="1"/>
              <a:t>ureum</a:t>
            </a:r>
            <a:r>
              <a:rPr lang="en-US" sz="2000" b="1" baseline="0" dirty="0"/>
              <a:t> 17,7)</a:t>
            </a:r>
            <a:endParaRPr lang="en-US" sz="20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lineChart>
        <c:grouping val="standard"/>
        <c:varyColors val="0"/>
        <c:ser>
          <c:idx val="0"/>
          <c:order val="0"/>
          <c:tx>
            <c:strRef>
              <c:f>'Ureumgehalte Overvest 2021'!$C$555</c:f>
              <c:strCache>
                <c:ptCount val="1"/>
                <c:pt idx="0">
                  <c:v>ureumgehalte bedrijf</c:v>
                </c:pt>
              </c:strCache>
            </c:strRef>
          </c:tx>
          <c:spPr>
            <a:ln w="38100" cap="rnd">
              <a:solidFill>
                <a:srgbClr val="00B050"/>
              </a:solidFill>
              <a:round/>
            </a:ln>
            <a:effectLst/>
          </c:spPr>
          <c:marker>
            <c:symbol val="circle"/>
            <c:size val="5"/>
            <c:spPr>
              <a:solidFill>
                <a:schemeClr val="accent1"/>
              </a:solidFill>
              <a:ln w="38100">
                <a:solidFill>
                  <a:srgbClr val="00B050"/>
                </a:solidFill>
              </a:ln>
              <a:effectLst/>
            </c:spPr>
          </c:marker>
          <c:cat>
            <c:numRef>
              <c:f>'Ureumgehalte Overvest 2021'!$B$556:$B$700</c:f>
              <c:numCache>
                <c:formatCode>d\-mmm</c:formatCode>
                <c:ptCount val="145"/>
                <c:pt idx="0">
                  <c:v>44302</c:v>
                </c:pt>
                <c:pt idx="1">
                  <c:v>44303</c:v>
                </c:pt>
                <c:pt idx="2">
                  <c:v>44304</c:v>
                </c:pt>
                <c:pt idx="3">
                  <c:v>44305</c:v>
                </c:pt>
                <c:pt idx="4">
                  <c:v>44306</c:v>
                </c:pt>
                <c:pt idx="5">
                  <c:v>44307</c:v>
                </c:pt>
                <c:pt idx="6">
                  <c:v>44308</c:v>
                </c:pt>
                <c:pt idx="7">
                  <c:v>44309</c:v>
                </c:pt>
                <c:pt idx="8">
                  <c:v>44310</c:v>
                </c:pt>
                <c:pt idx="9">
                  <c:v>44311</c:v>
                </c:pt>
                <c:pt idx="10">
                  <c:v>44312</c:v>
                </c:pt>
                <c:pt idx="11">
                  <c:v>44313</c:v>
                </c:pt>
                <c:pt idx="12">
                  <c:v>44314</c:v>
                </c:pt>
                <c:pt idx="13">
                  <c:v>44315</c:v>
                </c:pt>
                <c:pt idx="14">
                  <c:v>44316</c:v>
                </c:pt>
                <c:pt idx="15">
                  <c:v>44317</c:v>
                </c:pt>
                <c:pt idx="16">
                  <c:v>44318</c:v>
                </c:pt>
                <c:pt idx="17">
                  <c:v>44319</c:v>
                </c:pt>
                <c:pt idx="18">
                  <c:v>44320</c:v>
                </c:pt>
                <c:pt idx="19">
                  <c:v>44321</c:v>
                </c:pt>
                <c:pt idx="20">
                  <c:v>44322</c:v>
                </c:pt>
                <c:pt idx="21">
                  <c:v>44323</c:v>
                </c:pt>
                <c:pt idx="22">
                  <c:v>44324</c:v>
                </c:pt>
                <c:pt idx="23">
                  <c:v>44325</c:v>
                </c:pt>
                <c:pt idx="24">
                  <c:v>44326</c:v>
                </c:pt>
                <c:pt idx="25">
                  <c:v>44327</c:v>
                </c:pt>
                <c:pt idx="26">
                  <c:v>44328</c:v>
                </c:pt>
                <c:pt idx="27">
                  <c:v>44329</c:v>
                </c:pt>
                <c:pt idx="28">
                  <c:v>44330</c:v>
                </c:pt>
                <c:pt idx="29">
                  <c:v>44331</c:v>
                </c:pt>
                <c:pt idx="30">
                  <c:v>44332</c:v>
                </c:pt>
                <c:pt idx="31">
                  <c:v>44333</c:v>
                </c:pt>
                <c:pt idx="32">
                  <c:v>44334</c:v>
                </c:pt>
                <c:pt idx="33">
                  <c:v>44335</c:v>
                </c:pt>
                <c:pt idx="34">
                  <c:v>44336</c:v>
                </c:pt>
                <c:pt idx="35">
                  <c:v>44337</c:v>
                </c:pt>
                <c:pt idx="36">
                  <c:v>44338</c:v>
                </c:pt>
                <c:pt idx="37">
                  <c:v>44339</c:v>
                </c:pt>
                <c:pt idx="38">
                  <c:v>44340</c:v>
                </c:pt>
                <c:pt idx="39">
                  <c:v>44341</c:v>
                </c:pt>
                <c:pt idx="40">
                  <c:v>44342</c:v>
                </c:pt>
                <c:pt idx="41">
                  <c:v>44343</c:v>
                </c:pt>
                <c:pt idx="42">
                  <c:v>44344</c:v>
                </c:pt>
                <c:pt idx="43">
                  <c:v>44345</c:v>
                </c:pt>
                <c:pt idx="44">
                  <c:v>44346</c:v>
                </c:pt>
                <c:pt idx="45">
                  <c:v>44347</c:v>
                </c:pt>
                <c:pt idx="46">
                  <c:v>44348</c:v>
                </c:pt>
                <c:pt idx="47">
                  <c:v>44349</c:v>
                </c:pt>
                <c:pt idx="48">
                  <c:v>44350</c:v>
                </c:pt>
                <c:pt idx="49">
                  <c:v>44351</c:v>
                </c:pt>
                <c:pt idx="50">
                  <c:v>44352</c:v>
                </c:pt>
                <c:pt idx="51">
                  <c:v>44353</c:v>
                </c:pt>
                <c:pt idx="52">
                  <c:v>44354</c:v>
                </c:pt>
                <c:pt idx="53">
                  <c:v>44355</c:v>
                </c:pt>
                <c:pt idx="54">
                  <c:v>44356</c:v>
                </c:pt>
                <c:pt idx="55">
                  <c:v>44357</c:v>
                </c:pt>
                <c:pt idx="56">
                  <c:v>44358</c:v>
                </c:pt>
                <c:pt idx="57">
                  <c:v>44359</c:v>
                </c:pt>
                <c:pt idx="58">
                  <c:v>44360</c:v>
                </c:pt>
                <c:pt idx="59">
                  <c:v>44361</c:v>
                </c:pt>
                <c:pt idx="60">
                  <c:v>44362</c:v>
                </c:pt>
                <c:pt idx="61">
                  <c:v>44363</c:v>
                </c:pt>
                <c:pt idx="62">
                  <c:v>44364</c:v>
                </c:pt>
                <c:pt idx="63">
                  <c:v>44365</c:v>
                </c:pt>
                <c:pt idx="64">
                  <c:v>44366</c:v>
                </c:pt>
                <c:pt idx="65">
                  <c:v>44367</c:v>
                </c:pt>
                <c:pt idx="66">
                  <c:v>44368</c:v>
                </c:pt>
                <c:pt idx="67">
                  <c:v>44369</c:v>
                </c:pt>
                <c:pt idx="68">
                  <c:v>44370</c:v>
                </c:pt>
                <c:pt idx="69">
                  <c:v>44371</c:v>
                </c:pt>
                <c:pt idx="70">
                  <c:v>44372</c:v>
                </c:pt>
                <c:pt idx="71">
                  <c:v>44373</c:v>
                </c:pt>
                <c:pt idx="72">
                  <c:v>44374</c:v>
                </c:pt>
                <c:pt idx="73">
                  <c:v>44375</c:v>
                </c:pt>
                <c:pt idx="74">
                  <c:v>44378</c:v>
                </c:pt>
                <c:pt idx="75">
                  <c:v>44379</c:v>
                </c:pt>
                <c:pt idx="76">
                  <c:v>44380</c:v>
                </c:pt>
                <c:pt idx="77">
                  <c:v>44381</c:v>
                </c:pt>
                <c:pt idx="78">
                  <c:v>44382</c:v>
                </c:pt>
                <c:pt idx="79">
                  <c:v>44383</c:v>
                </c:pt>
                <c:pt idx="80">
                  <c:v>44384</c:v>
                </c:pt>
                <c:pt idx="81">
                  <c:v>44385</c:v>
                </c:pt>
                <c:pt idx="82">
                  <c:v>44386</c:v>
                </c:pt>
                <c:pt idx="83">
                  <c:v>44387</c:v>
                </c:pt>
                <c:pt idx="84">
                  <c:v>44388</c:v>
                </c:pt>
                <c:pt idx="85">
                  <c:v>44389</c:v>
                </c:pt>
                <c:pt idx="86">
                  <c:v>44390</c:v>
                </c:pt>
                <c:pt idx="87">
                  <c:v>44391</c:v>
                </c:pt>
                <c:pt idx="88">
                  <c:v>44392</c:v>
                </c:pt>
                <c:pt idx="89">
                  <c:v>44393</c:v>
                </c:pt>
                <c:pt idx="90">
                  <c:v>44394</c:v>
                </c:pt>
                <c:pt idx="91">
                  <c:v>44395</c:v>
                </c:pt>
                <c:pt idx="92">
                  <c:v>44396</c:v>
                </c:pt>
                <c:pt idx="93">
                  <c:v>44397</c:v>
                </c:pt>
                <c:pt idx="94">
                  <c:v>44398</c:v>
                </c:pt>
                <c:pt idx="95">
                  <c:v>44399</c:v>
                </c:pt>
                <c:pt idx="96">
                  <c:v>44400</c:v>
                </c:pt>
                <c:pt idx="97">
                  <c:v>44401</c:v>
                </c:pt>
                <c:pt idx="98">
                  <c:v>44402</c:v>
                </c:pt>
                <c:pt idx="99">
                  <c:v>44403</c:v>
                </c:pt>
                <c:pt idx="100">
                  <c:v>44404</c:v>
                </c:pt>
                <c:pt idx="101">
                  <c:v>44405</c:v>
                </c:pt>
                <c:pt idx="102">
                  <c:v>44406</c:v>
                </c:pt>
                <c:pt idx="103">
                  <c:v>44407</c:v>
                </c:pt>
                <c:pt idx="104">
                  <c:v>44408</c:v>
                </c:pt>
                <c:pt idx="105">
                  <c:v>44409</c:v>
                </c:pt>
                <c:pt idx="106">
                  <c:v>44410</c:v>
                </c:pt>
                <c:pt idx="107">
                  <c:v>44411</c:v>
                </c:pt>
                <c:pt idx="108">
                  <c:v>44412</c:v>
                </c:pt>
                <c:pt idx="109">
                  <c:v>44413</c:v>
                </c:pt>
                <c:pt idx="110">
                  <c:v>44414</c:v>
                </c:pt>
                <c:pt idx="111">
                  <c:v>44415</c:v>
                </c:pt>
                <c:pt idx="112">
                  <c:v>44416</c:v>
                </c:pt>
                <c:pt idx="113">
                  <c:v>44417</c:v>
                </c:pt>
                <c:pt idx="114">
                  <c:v>44418</c:v>
                </c:pt>
                <c:pt idx="115">
                  <c:v>44419</c:v>
                </c:pt>
                <c:pt idx="116">
                  <c:v>44420</c:v>
                </c:pt>
                <c:pt idx="117">
                  <c:v>44421</c:v>
                </c:pt>
                <c:pt idx="118">
                  <c:v>44422</c:v>
                </c:pt>
                <c:pt idx="119">
                  <c:v>44423</c:v>
                </c:pt>
                <c:pt idx="120">
                  <c:v>44424</c:v>
                </c:pt>
                <c:pt idx="121">
                  <c:v>44425</c:v>
                </c:pt>
                <c:pt idx="122">
                  <c:v>44426</c:v>
                </c:pt>
                <c:pt idx="123">
                  <c:v>44427</c:v>
                </c:pt>
                <c:pt idx="124">
                  <c:v>44428</c:v>
                </c:pt>
                <c:pt idx="125">
                  <c:v>44429</c:v>
                </c:pt>
                <c:pt idx="126">
                  <c:v>44430</c:v>
                </c:pt>
                <c:pt idx="127">
                  <c:v>44431</c:v>
                </c:pt>
                <c:pt idx="128">
                  <c:v>44432</c:v>
                </c:pt>
                <c:pt idx="129">
                  <c:v>44433</c:v>
                </c:pt>
                <c:pt idx="130">
                  <c:v>44434</c:v>
                </c:pt>
                <c:pt idx="131">
                  <c:v>44435</c:v>
                </c:pt>
                <c:pt idx="132">
                  <c:v>44436</c:v>
                </c:pt>
                <c:pt idx="133">
                  <c:v>44437</c:v>
                </c:pt>
                <c:pt idx="134">
                  <c:v>44438</c:v>
                </c:pt>
                <c:pt idx="135">
                  <c:v>44439</c:v>
                </c:pt>
                <c:pt idx="136">
                  <c:v>44440</c:v>
                </c:pt>
                <c:pt idx="137">
                  <c:v>44441</c:v>
                </c:pt>
                <c:pt idx="138">
                  <c:v>44442</c:v>
                </c:pt>
                <c:pt idx="139">
                  <c:v>44443</c:v>
                </c:pt>
                <c:pt idx="140">
                  <c:v>44444</c:v>
                </c:pt>
                <c:pt idx="141">
                  <c:v>44445</c:v>
                </c:pt>
                <c:pt idx="142">
                  <c:v>44446</c:v>
                </c:pt>
                <c:pt idx="143">
                  <c:v>44447</c:v>
                </c:pt>
                <c:pt idx="144">
                  <c:v>44448</c:v>
                </c:pt>
              </c:numCache>
            </c:numRef>
          </c:cat>
          <c:val>
            <c:numRef>
              <c:f>'Ureumgehalte Overvest 2021'!$C$556:$C$700</c:f>
              <c:numCache>
                <c:formatCode>General</c:formatCode>
                <c:ptCount val="145"/>
                <c:pt idx="0">
                  <c:v>11.8</c:v>
                </c:pt>
                <c:pt idx="1">
                  <c:v>15.1</c:v>
                </c:pt>
                <c:pt idx="2">
                  <c:v>14.3</c:v>
                </c:pt>
                <c:pt idx="3">
                  <c:v>16.600000000000001</c:v>
                </c:pt>
                <c:pt idx="4">
                  <c:v>14.1</c:v>
                </c:pt>
                <c:pt idx="5">
                  <c:v>20.5</c:v>
                </c:pt>
                <c:pt idx="6">
                  <c:v>17.100000000000001</c:v>
                </c:pt>
                <c:pt idx="7">
                  <c:v>18.100000000000001</c:v>
                </c:pt>
                <c:pt idx="8">
                  <c:v>18.399999999999999</c:v>
                </c:pt>
                <c:pt idx="9">
                  <c:v>18.5</c:v>
                </c:pt>
                <c:pt idx="11">
                  <c:v>14.3</c:v>
                </c:pt>
                <c:pt idx="12">
                  <c:v>13.8</c:v>
                </c:pt>
                <c:pt idx="13">
                  <c:v>17.7</c:v>
                </c:pt>
                <c:pt idx="14">
                  <c:v>13.2</c:v>
                </c:pt>
                <c:pt idx="15">
                  <c:v>15.3</c:v>
                </c:pt>
                <c:pt idx="16">
                  <c:v>18</c:v>
                </c:pt>
                <c:pt idx="17">
                  <c:v>15.9</c:v>
                </c:pt>
                <c:pt idx="18">
                  <c:v>22.2</c:v>
                </c:pt>
                <c:pt idx="19">
                  <c:v>17.2</c:v>
                </c:pt>
                <c:pt idx="20">
                  <c:v>13.9</c:v>
                </c:pt>
                <c:pt idx="21">
                  <c:v>13</c:v>
                </c:pt>
                <c:pt idx="22">
                  <c:v>15.1</c:v>
                </c:pt>
                <c:pt idx="23">
                  <c:v>15.5</c:v>
                </c:pt>
                <c:pt idx="24">
                  <c:v>20.3</c:v>
                </c:pt>
                <c:pt idx="25">
                  <c:v>15.6</c:v>
                </c:pt>
                <c:pt idx="26">
                  <c:v>14.5</c:v>
                </c:pt>
                <c:pt idx="27">
                  <c:v>17.5</c:v>
                </c:pt>
                <c:pt idx="28">
                  <c:v>15.6</c:v>
                </c:pt>
                <c:pt idx="29">
                  <c:v>14.2</c:v>
                </c:pt>
                <c:pt idx="30">
                  <c:v>13</c:v>
                </c:pt>
                <c:pt idx="31">
                  <c:v>15.2</c:v>
                </c:pt>
                <c:pt idx="32">
                  <c:v>21.3</c:v>
                </c:pt>
                <c:pt idx="33">
                  <c:v>13.3</c:v>
                </c:pt>
                <c:pt idx="34">
                  <c:v>12.3</c:v>
                </c:pt>
                <c:pt idx="35">
                  <c:v>8.4</c:v>
                </c:pt>
                <c:pt idx="36">
                  <c:v>10.3</c:v>
                </c:pt>
                <c:pt idx="37">
                  <c:v>11.9</c:v>
                </c:pt>
                <c:pt idx="38">
                  <c:v>15.8</c:v>
                </c:pt>
                <c:pt idx="39">
                  <c:v>11.7</c:v>
                </c:pt>
                <c:pt idx="40">
                  <c:v>13.7</c:v>
                </c:pt>
                <c:pt idx="41">
                  <c:v>12.4</c:v>
                </c:pt>
                <c:pt idx="42">
                  <c:v>11.7</c:v>
                </c:pt>
                <c:pt idx="44">
                  <c:v>15.6</c:v>
                </c:pt>
                <c:pt idx="45">
                  <c:v>14.8</c:v>
                </c:pt>
                <c:pt idx="46">
                  <c:v>17.8</c:v>
                </c:pt>
                <c:pt idx="47">
                  <c:v>17.899999999999999</c:v>
                </c:pt>
                <c:pt idx="48">
                  <c:v>20.100000000000001</c:v>
                </c:pt>
                <c:pt idx="49">
                  <c:v>15</c:v>
                </c:pt>
                <c:pt idx="51">
                  <c:v>17.7</c:v>
                </c:pt>
                <c:pt idx="52">
                  <c:v>17</c:v>
                </c:pt>
                <c:pt idx="55">
                  <c:v>12</c:v>
                </c:pt>
                <c:pt idx="56">
                  <c:v>13</c:v>
                </c:pt>
                <c:pt idx="57">
                  <c:v>15.7</c:v>
                </c:pt>
                <c:pt idx="58">
                  <c:v>13.6</c:v>
                </c:pt>
                <c:pt idx="59">
                  <c:v>11.8</c:v>
                </c:pt>
                <c:pt idx="60">
                  <c:v>10.4</c:v>
                </c:pt>
                <c:pt idx="61">
                  <c:v>10.3</c:v>
                </c:pt>
                <c:pt idx="62">
                  <c:v>12.5</c:v>
                </c:pt>
                <c:pt idx="63">
                  <c:v>16</c:v>
                </c:pt>
                <c:pt idx="64">
                  <c:v>17.7</c:v>
                </c:pt>
                <c:pt idx="65">
                  <c:v>12.8</c:v>
                </c:pt>
                <c:pt idx="66">
                  <c:v>15.4</c:v>
                </c:pt>
                <c:pt idx="67">
                  <c:v>19.899999999999999</c:v>
                </c:pt>
                <c:pt idx="69">
                  <c:v>22.2</c:v>
                </c:pt>
                <c:pt idx="70">
                  <c:v>14.7</c:v>
                </c:pt>
                <c:pt idx="71">
                  <c:v>17.3</c:v>
                </c:pt>
                <c:pt idx="72">
                  <c:v>19.5</c:v>
                </c:pt>
                <c:pt idx="73">
                  <c:v>24.9</c:v>
                </c:pt>
                <c:pt idx="74">
                  <c:v>16.7</c:v>
                </c:pt>
                <c:pt idx="75">
                  <c:v>22.3</c:v>
                </c:pt>
                <c:pt idx="76">
                  <c:v>33.200000000000003</c:v>
                </c:pt>
                <c:pt idx="79">
                  <c:v>34.1</c:v>
                </c:pt>
                <c:pt idx="80">
                  <c:v>27.1</c:v>
                </c:pt>
                <c:pt idx="81">
                  <c:v>23.4</c:v>
                </c:pt>
                <c:pt idx="82">
                  <c:v>16.7</c:v>
                </c:pt>
                <c:pt idx="83">
                  <c:v>13.5</c:v>
                </c:pt>
                <c:pt idx="84">
                  <c:v>16.899999999999999</c:v>
                </c:pt>
                <c:pt idx="85">
                  <c:v>13.9</c:v>
                </c:pt>
                <c:pt idx="86">
                  <c:v>12.4</c:v>
                </c:pt>
                <c:pt idx="87">
                  <c:v>21.8</c:v>
                </c:pt>
                <c:pt idx="88">
                  <c:v>22.9</c:v>
                </c:pt>
                <c:pt idx="89">
                  <c:v>21.9</c:v>
                </c:pt>
                <c:pt idx="90">
                  <c:v>16.8</c:v>
                </c:pt>
                <c:pt idx="91">
                  <c:v>15.6</c:v>
                </c:pt>
                <c:pt idx="92">
                  <c:v>22.8</c:v>
                </c:pt>
                <c:pt idx="93">
                  <c:v>22.9</c:v>
                </c:pt>
                <c:pt idx="94">
                  <c:v>17.600000000000001</c:v>
                </c:pt>
                <c:pt idx="95">
                  <c:v>23.5</c:v>
                </c:pt>
                <c:pt idx="96">
                  <c:v>20</c:v>
                </c:pt>
                <c:pt idx="97">
                  <c:v>17.3</c:v>
                </c:pt>
                <c:pt idx="98">
                  <c:v>16.399999999999999</c:v>
                </c:pt>
                <c:pt idx="99">
                  <c:v>20.2</c:v>
                </c:pt>
                <c:pt idx="100">
                  <c:v>15.5</c:v>
                </c:pt>
                <c:pt idx="101">
                  <c:v>14.8</c:v>
                </c:pt>
                <c:pt idx="102">
                  <c:v>16.100000000000001</c:v>
                </c:pt>
                <c:pt idx="103">
                  <c:v>16.7</c:v>
                </c:pt>
                <c:pt idx="104">
                  <c:v>17</c:v>
                </c:pt>
                <c:pt idx="105">
                  <c:v>24.6</c:v>
                </c:pt>
                <c:pt idx="106">
                  <c:v>21.8</c:v>
                </c:pt>
                <c:pt idx="107">
                  <c:v>21.4</c:v>
                </c:pt>
                <c:pt idx="108">
                  <c:v>18.100000000000001</c:v>
                </c:pt>
                <c:pt idx="109">
                  <c:v>20.7</c:v>
                </c:pt>
                <c:pt idx="110">
                  <c:v>17.3</c:v>
                </c:pt>
                <c:pt idx="111">
                  <c:v>22.9</c:v>
                </c:pt>
                <c:pt idx="112">
                  <c:v>24</c:v>
                </c:pt>
                <c:pt idx="113">
                  <c:v>15.5</c:v>
                </c:pt>
                <c:pt idx="114">
                  <c:v>22.4</c:v>
                </c:pt>
                <c:pt idx="115">
                  <c:v>23.2</c:v>
                </c:pt>
                <c:pt idx="116">
                  <c:v>15.5</c:v>
                </c:pt>
                <c:pt idx="117">
                  <c:v>13.9</c:v>
                </c:pt>
                <c:pt idx="119">
                  <c:v>14.8</c:v>
                </c:pt>
                <c:pt idx="120">
                  <c:v>14.5</c:v>
                </c:pt>
                <c:pt idx="121">
                  <c:v>14.2</c:v>
                </c:pt>
                <c:pt idx="122">
                  <c:v>12.8</c:v>
                </c:pt>
                <c:pt idx="123">
                  <c:v>15.2</c:v>
                </c:pt>
                <c:pt idx="124">
                  <c:v>20.2</c:v>
                </c:pt>
                <c:pt idx="125">
                  <c:v>17.600000000000001</c:v>
                </c:pt>
                <c:pt idx="126">
                  <c:v>25.9</c:v>
                </c:pt>
                <c:pt idx="127">
                  <c:v>19.5</c:v>
                </c:pt>
                <c:pt idx="128">
                  <c:v>21.8</c:v>
                </c:pt>
                <c:pt idx="129">
                  <c:v>18.600000000000001</c:v>
                </c:pt>
                <c:pt idx="130">
                  <c:v>18.7</c:v>
                </c:pt>
                <c:pt idx="131">
                  <c:v>23.8</c:v>
                </c:pt>
                <c:pt idx="132">
                  <c:v>21.1</c:v>
                </c:pt>
                <c:pt idx="133">
                  <c:v>22.6</c:v>
                </c:pt>
                <c:pt idx="134">
                  <c:v>30.3</c:v>
                </c:pt>
                <c:pt idx="136">
                  <c:v>25.8</c:v>
                </c:pt>
                <c:pt idx="137">
                  <c:v>24.4</c:v>
                </c:pt>
                <c:pt idx="138">
                  <c:v>19.100000000000001</c:v>
                </c:pt>
                <c:pt idx="140">
                  <c:v>24.8</c:v>
                </c:pt>
                <c:pt idx="141">
                  <c:v>23.7</c:v>
                </c:pt>
                <c:pt idx="143">
                  <c:v>22.2</c:v>
                </c:pt>
                <c:pt idx="144">
                  <c:v>17.399999999999999</c:v>
                </c:pt>
              </c:numCache>
            </c:numRef>
          </c:val>
          <c:smooth val="0"/>
          <c:extLst xmlns:c16r2="http://schemas.microsoft.com/office/drawing/2015/06/chart">
            <c:ext xmlns:c16="http://schemas.microsoft.com/office/drawing/2014/chart" uri="{C3380CC4-5D6E-409C-BE32-E72D297353CC}">
              <c16:uniqueId val="{00000000-B080-4F1C-8617-798D1EEF0A4A}"/>
            </c:ext>
          </c:extLst>
        </c:ser>
        <c:dLbls>
          <c:showLegendKey val="0"/>
          <c:showVal val="0"/>
          <c:showCatName val="0"/>
          <c:showSerName val="0"/>
          <c:showPercent val="0"/>
          <c:showBubbleSize val="0"/>
        </c:dLbls>
        <c:marker val="1"/>
        <c:smooth val="0"/>
        <c:axId val="377043920"/>
        <c:axId val="377043528"/>
      </c:lineChart>
      <c:dateAx>
        <c:axId val="377043920"/>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nl-NL"/>
          </a:p>
        </c:txPr>
        <c:crossAx val="377043528"/>
        <c:crosses val="autoZero"/>
        <c:auto val="1"/>
        <c:lblOffset val="100"/>
        <c:baseTimeUnit val="days"/>
      </c:dateAx>
      <c:valAx>
        <c:axId val="377043528"/>
        <c:scaling>
          <c:orientation val="minMax"/>
          <c:max val="3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nl-NL" sz="2000" b="1"/>
                  <a:t>Ureumgehalte</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nl-NL"/>
          </a:p>
        </c:txPr>
        <c:crossAx val="3770439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nl-NL" sz="1800" b="1" i="0" baseline="0">
                <a:effectLst/>
              </a:rPr>
              <a:t>Samenstelling van de melk (in g/100 g melk)  van drie bedrijfsystemen (studie in de VS: Benbrook, 2016)</a:t>
            </a:r>
            <a:endParaRPr lang="nl-NL">
              <a:effectLst/>
            </a:endParaRPr>
          </a:p>
        </c:rich>
      </c:tx>
      <c:layout>
        <c:manualLayout>
          <c:xMode val="edge"/>
          <c:yMode val="edge"/>
          <c:x val="0.12164788076176994"/>
          <c:y val="1.2665834803436454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nl-NL"/>
        </a:p>
      </c:txPr>
    </c:title>
    <c:autoTitleDeleted val="0"/>
    <c:plotArea>
      <c:layout>
        <c:manualLayout>
          <c:layoutTarget val="inner"/>
          <c:xMode val="edge"/>
          <c:yMode val="edge"/>
          <c:x val="9.3661165049336081E-2"/>
          <c:y val="0.16434001890160663"/>
          <c:w val="0.65431004157839567"/>
          <c:h val="0.75808446217928527"/>
        </c:manualLayout>
      </c:layout>
      <c:barChart>
        <c:barDir val="col"/>
        <c:grouping val="clustered"/>
        <c:varyColors val="0"/>
        <c:ser>
          <c:idx val="0"/>
          <c:order val="0"/>
          <c:tx>
            <c:strRef>
              <c:f>Blad1!$B$4</c:f>
              <c:strCache>
                <c:ptCount val="1"/>
                <c:pt idx="0">
                  <c:v>CLA</c:v>
                </c:pt>
              </c:strCache>
            </c:strRef>
          </c:tx>
          <c:spPr>
            <a:solidFill>
              <a:schemeClr val="accent1"/>
            </a:solidFill>
            <a:ln>
              <a:noFill/>
            </a:ln>
            <a:effectLst/>
          </c:spPr>
          <c:invertIfNegative val="0"/>
          <c:cat>
            <c:strRef>
              <c:f>Blad1!$C$3:$E$3</c:f>
              <c:strCache>
                <c:ptCount val="3"/>
                <c:pt idx="0">
                  <c:v>grasmelk </c:v>
                </c:pt>
                <c:pt idx="1">
                  <c:v>biologisch</c:v>
                </c:pt>
                <c:pt idx="2">
                  <c:v>gangbaar</c:v>
                </c:pt>
              </c:strCache>
            </c:strRef>
          </c:cat>
          <c:val>
            <c:numRef>
              <c:f>Blad1!$C$4:$E$4</c:f>
              <c:numCache>
                <c:formatCode>General</c:formatCode>
                <c:ptCount val="3"/>
                <c:pt idx="0">
                  <c:v>4.2999999999999997E-2</c:v>
                </c:pt>
                <c:pt idx="1">
                  <c:v>2.3E-2</c:v>
                </c:pt>
                <c:pt idx="2">
                  <c:v>1.9E-2</c:v>
                </c:pt>
              </c:numCache>
            </c:numRef>
          </c:val>
          <c:extLst xmlns:c16r2="http://schemas.microsoft.com/office/drawing/2015/06/chart">
            <c:ext xmlns:c16="http://schemas.microsoft.com/office/drawing/2014/chart" uri="{C3380CC4-5D6E-409C-BE32-E72D297353CC}">
              <c16:uniqueId val="{00000000-C09A-4029-9391-B57727103D1B}"/>
            </c:ext>
          </c:extLst>
        </c:ser>
        <c:ser>
          <c:idx val="1"/>
          <c:order val="1"/>
          <c:tx>
            <c:strRef>
              <c:f>Blad1!$B$5</c:f>
              <c:strCache>
                <c:ptCount val="1"/>
                <c:pt idx="0">
                  <c:v>Omega 6 totaal </c:v>
                </c:pt>
              </c:strCache>
            </c:strRef>
          </c:tx>
          <c:spPr>
            <a:solidFill>
              <a:srgbClr val="FF0000"/>
            </a:solidFill>
            <a:ln>
              <a:solidFill>
                <a:srgbClr val="FF0000"/>
              </a:solidFill>
            </a:ln>
            <a:effectLst/>
          </c:spPr>
          <c:invertIfNegative val="0"/>
          <c:cat>
            <c:strRef>
              <c:f>Blad1!$C$3:$E$3</c:f>
              <c:strCache>
                <c:ptCount val="3"/>
                <c:pt idx="0">
                  <c:v>grasmelk </c:v>
                </c:pt>
                <c:pt idx="1">
                  <c:v>biologisch</c:v>
                </c:pt>
                <c:pt idx="2">
                  <c:v>gangbaar</c:v>
                </c:pt>
              </c:strCache>
            </c:strRef>
          </c:cat>
          <c:val>
            <c:numRef>
              <c:f>Blad1!$C$5:$E$5</c:f>
              <c:numCache>
                <c:formatCode>General</c:formatCode>
                <c:ptCount val="3"/>
                <c:pt idx="0">
                  <c:v>5.2499999999999998E-2</c:v>
                </c:pt>
                <c:pt idx="1">
                  <c:v>7.1099999999999997E-2</c:v>
                </c:pt>
                <c:pt idx="2">
                  <c:v>9.4799999999999995E-2</c:v>
                </c:pt>
              </c:numCache>
            </c:numRef>
          </c:val>
          <c:extLst xmlns:c16r2="http://schemas.microsoft.com/office/drawing/2015/06/chart">
            <c:ext xmlns:c16="http://schemas.microsoft.com/office/drawing/2014/chart" uri="{C3380CC4-5D6E-409C-BE32-E72D297353CC}">
              <c16:uniqueId val="{00000001-C09A-4029-9391-B57727103D1B}"/>
            </c:ext>
          </c:extLst>
        </c:ser>
        <c:ser>
          <c:idx val="3"/>
          <c:order val="2"/>
          <c:tx>
            <c:strRef>
              <c:f>Blad1!$B$7</c:f>
              <c:strCache>
                <c:ptCount val="1"/>
                <c:pt idx="0">
                  <c:v>Omega 3; totaal</c:v>
                </c:pt>
              </c:strCache>
            </c:strRef>
          </c:tx>
          <c:spPr>
            <a:solidFill>
              <a:srgbClr val="7030A0"/>
            </a:solidFill>
            <a:ln>
              <a:noFill/>
            </a:ln>
            <a:effectLst/>
          </c:spPr>
          <c:invertIfNegative val="0"/>
          <c:cat>
            <c:strRef>
              <c:f>Blad1!$C$3:$E$3</c:f>
              <c:strCache>
                <c:ptCount val="3"/>
                <c:pt idx="0">
                  <c:v>grasmelk </c:v>
                </c:pt>
                <c:pt idx="1">
                  <c:v>biologisch</c:v>
                </c:pt>
                <c:pt idx="2">
                  <c:v>gangbaar</c:v>
                </c:pt>
              </c:strCache>
            </c:strRef>
          </c:cat>
          <c:val>
            <c:numRef>
              <c:f>Blad1!$C$7:$E$7</c:f>
              <c:numCache>
                <c:formatCode>General</c:formatCode>
                <c:ptCount val="3"/>
                <c:pt idx="0">
                  <c:v>5.6500000000000002E-2</c:v>
                </c:pt>
                <c:pt idx="1">
                  <c:v>3.2099999999999997E-2</c:v>
                </c:pt>
                <c:pt idx="2">
                  <c:v>1.9800000000000002E-2</c:v>
                </c:pt>
              </c:numCache>
            </c:numRef>
          </c:val>
          <c:extLst xmlns:c16r2="http://schemas.microsoft.com/office/drawing/2015/06/chart">
            <c:ext xmlns:c16="http://schemas.microsoft.com/office/drawing/2014/chart" uri="{C3380CC4-5D6E-409C-BE32-E72D297353CC}">
              <c16:uniqueId val="{00000002-C09A-4029-9391-B57727103D1B}"/>
            </c:ext>
          </c:extLst>
        </c:ser>
        <c:dLbls>
          <c:showLegendKey val="0"/>
          <c:showVal val="0"/>
          <c:showCatName val="0"/>
          <c:showSerName val="0"/>
          <c:showPercent val="0"/>
          <c:showBubbleSize val="0"/>
        </c:dLbls>
        <c:gapWidth val="219"/>
        <c:overlap val="-27"/>
        <c:axId val="377045880"/>
        <c:axId val="377044704"/>
      </c:barChart>
      <c:catAx>
        <c:axId val="377045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nl-NL"/>
          </a:p>
        </c:txPr>
        <c:crossAx val="377044704"/>
        <c:crosses val="autoZero"/>
        <c:auto val="1"/>
        <c:lblAlgn val="ctr"/>
        <c:lblOffset val="100"/>
        <c:noMultiLvlLbl val="0"/>
      </c:catAx>
      <c:valAx>
        <c:axId val="377044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nl-NL"/>
          </a:p>
        </c:txPr>
        <c:crossAx val="377045880"/>
        <c:crosses val="autoZero"/>
        <c:crossBetween val="between"/>
      </c:valAx>
      <c:spPr>
        <a:noFill/>
        <a:ln>
          <a:noFill/>
        </a:ln>
        <a:effectLst/>
      </c:spPr>
    </c:plotArea>
    <c:legend>
      <c:legendPos val="r"/>
      <c:layout>
        <c:manualLayout>
          <c:xMode val="edge"/>
          <c:yMode val="edge"/>
          <c:x val="0.76252226991986782"/>
          <c:y val="0.34660624447402355"/>
          <c:w val="0.22498350119139665"/>
          <c:h val="0.5903506660368382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solidFill>
        <a:schemeClr val="tx1"/>
      </a:solid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73C693-4E51-4E83-8AA9-D2AFC940EE7A}" type="doc">
      <dgm:prSet loTypeId="urn:microsoft.com/office/officeart/2005/8/layout/pyramid1" loCatId="pyramid" qsTypeId="urn:microsoft.com/office/officeart/2005/8/quickstyle/simple1" qsCatId="simple" csTypeId="urn:microsoft.com/office/officeart/2005/8/colors/colorful3" csCatId="colorful" phldr="1"/>
      <dgm:spPr/>
    </dgm:pt>
    <dgm:pt modelId="{2CD3D5B2-E96F-4854-8858-E4331B51AE54}">
      <dgm:prSet phldrT="[Tekst]" custT="1"/>
      <dgm:spPr/>
      <dgm:t>
        <a:bodyPr/>
        <a:lstStyle/>
        <a:p>
          <a:r>
            <a:rPr lang="nl-NL" sz="2400" dirty="0"/>
            <a:t>                        </a:t>
          </a:r>
        </a:p>
        <a:p>
          <a:r>
            <a:rPr lang="nl-NL" sz="2400" dirty="0"/>
            <a:t>  </a:t>
          </a:r>
          <a:r>
            <a:rPr lang="nl-NL" sz="2300" dirty="0"/>
            <a:t>ASB-                             doelvoorschrift </a:t>
          </a:r>
        </a:p>
        <a:p>
          <a:r>
            <a:rPr lang="nl-NL" sz="2300" dirty="0"/>
            <a:t>met fin. stimulans</a:t>
          </a:r>
        </a:p>
      </dgm:t>
    </dgm:pt>
    <dgm:pt modelId="{BDA6D357-7267-49D6-9E51-9972BBE0FD8B}" type="parTrans" cxnId="{555011E1-C406-4469-85B4-3582DB14D7F2}">
      <dgm:prSet/>
      <dgm:spPr/>
      <dgm:t>
        <a:bodyPr/>
        <a:lstStyle/>
        <a:p>
          <a:endParaRPr lang="nl-NL"/>
        </a:p>
      </dgm:t>
    </dgm:pt>
    <dgm:pt modelId="{E209CFB7-5BB8-4952-AE47-BFFD3670D83A}" type="sibTrans" cxnId="{555011E1-C406-4469-85B4-3582DB14D7F2}">
      <dgm:prSet/>
      <dgm:spPr/>
      <dgm:t>
        <a:bodyPr/>
        <a:lstStyle/>
        <a:p>
          <a:endParaRPr lang="nl-NL"/>
        </a:p>
      </dgm:t>
    </dgm:pt>
    <dgm:pt modelId="{5372BF75-1BD5-423F-852D-EC5E9592B1A4}">
      <dgm:prSet phldrT="[Tekst]" custT="1"/>
      <dgm:spPr/>
      <dgm:t>
        <a:bodyPr/>
        <a:lstStyle/>
        <a:p>
          <a:r>
            <a:rPr lang="nl-NL" sz="2300" dirty="0"/>
            <a:t>Drie voorbeelden: drie keer anders innoveren</a:t>
          </a:r>
        </a:p>
      </dgm:t>
    </dgm:pt>
    <dgm:pt modelId="{D10B50A0-A821-4290-8E26-C1D8E393A4DF}" type="parTrans" cxnId="{0080813A-2CF7-43D3-B4C7-392729F1484C}">
      <dgm:prSet/>
      <dgm:spPr/>
      <dgm:t>
        <a:bodyPr/>
        <a:lstStyle/>
        <a:p>
          <a:endParaRPr lang="nl-NL"/>
        </a:p>
      </dgm:t>
    </dgm:pt>
    <dgm:pt modelId="{2D76EA8B-91A7-431F-AE45-005B9BC6E4F3}" type="sibTrans" cxnId="{0080813A-2CF7-43D3-B4C7-392729F1484C}">
      <dgm:prSet/>
      <dgm:spPr/>
      <dgm:t>
        <a:bodyPr/>
        <a:lstStyle/>
        <a:p>
          <a:endParaRPr lang="nl-NL"/>
        </a:p>
      </dgm:t>
    </dgm:pt>
    <dgm:pt modelId="{5E7FBCDF-8657-46EF-B568-7B84DA651BE9}">
      <dgm:prSet phldrT="[Tekst]" custT="1"/>
      <dgm:spPr/>
      <dgm:t>
        <a:bodyPr/>
        <a:lstStyle/>
        <a:p>
          <a:r>
            <a:rPr lang="nl-NL" sz="2300" dirty="0"/>
            <a:t>…tig keer anders innoveren</a:t>
          </a:r>
        </a:p>
      </dgm:t>
    </dgm:pt>
    <dgm:pt modelId="{DA325CD1-1E7D-45FA-8881-7DACC4470F5A}" type="parTrans" cxnId="{A1CFA85C-059F-4DF0-9A48-0B0B6D16D187}">
      <dgm:prSet/>
      <dgm:spPr/>
      <dgm:t>
        <a:bodyPr/>
        <a:lstStyle/>
        <a:p>
          <a:endParaRPr lang="nl-NL"/>
        </a:p>
      </dgm:t>
    </dgm:pt>
    <dgm:pt modelId="{A3320B69-2271-418E-87D6-2DCDFB733495}" type="sibTrans" cxnId="{A1CFA85C-059F-4DF0-9A48-0B0B6D16D187}">
      <dgm:prSet/>
      <dgm:spPr/>
      <dgm:t>
        <a:bodyPr/>
        <a:lstStyle/>
        <a:p>
          <a:endParaRPr lang="nl-NL"/>
        </a:p>
      </dgm:t>
    </dgm:pt>
    <dgm:pt modelId="{45E0A961-2F31-4DE7-BAEF-B5EF9A4505A6}" type="pres">
      <dgm:prSet presAssocID="{7F73C693-4E51-4E83-8AA9-D2AFC940EE7A}" presName="Name0" presStyleCnt="0">
        <dgm:presLayoutVars>
          <dgm:dir/>
          <dgm:animLvl val="lvl"/>
          <dgm:resizeHandles val="exact"/>
        </dgm:presLayoutVars>
      </dgm:prSet>
      <dgm:spPr/>
    </dgm:pt>
    <dgm:pt modelId="{82CCD04F-62CE-430F-BB87-8FCD7D6B701F}" type="pres">
      <dgm:prSet presAssocID="{2CD3D5B2-E96F-4854-8858-E4331B51AE54}" presName="Name8" presStyleCnt="0"/>
      <dgm:spPr/>
    </dgm:pt>
    <dgm:pt modelId="{373C2D81-B61B-4F03-AC7E-5789A1012DA5}" type="pres">
      <dgm:prSet presAssocID="{2CD3D5B2-E96F-4854-8858-E4331B51AE54}" presName="level" presStyleLbl="node1" presStyleIdx="0" presStyleCnt="3" custLinFactNeighborX="-1675" custLinFactNeighborY="-2242">
        <dgm:presLayoutVars>
          <dgm:chMax val="1"/>
          <dgm:bulletEnabled val="1"/>
        </dgm:presLayoutVars>
      </dgm:prSet>
      <dgm:spPr/>
      <dgm:t>
        <a:bodyPr/>
        <a:lstStyle/>
        <a:p>
          <a:endParaRPr lang="nl-NL"/>
        </a:p>
      </dgm:t>
    </dgm:pt>
    <dgm:pt modelId="{F3FD4934-6441-40E2-A317-89F431A3F322}" type="pres">
      <dgm:prSet presAssocID="{2CD3D5B2-E96F-4854-8858-E4331B51AE54}" presName="levelTx" presStyleLbl="revTx" presStyleIdx="0" presStyleCnt="0">
        <dgm:presLayoutVars>
          <dgm:chMax val="1"/>
          <dgm:bulletEnabled val="1"/>
        </dgm:presLayoutVars>
      </dgm:prSet>
      <dgm:spPr/>
      <dgm:t>
        <a:bodyPr/>
        <a:lstStyle/>
        <a:p>
          <a:endParaRPr lang="nl-NL"/>
        </a:p>
      </dgm:t>
    </dgm:pt>
    <dgm:pt modelId="{69A71C06-49DD-42FA-8F62-56BAEF558A0A}" type="pres">
      <dgm:prSet presAssocID="{5372BF75-1BD5-423F-852D-EC5E9592B1A4}" presName="Name8" presStyleCnt="0"/>
      <dgm:spPr/>
    </dgm:pt>
    <dgm:pt modelId="{96A67AC2-F7CB-48CB-9783-14A00EE1D4B0}" type="pres">
      <dgm:prSet presAssocID="{5372BF75-1BD5-423F-852D-EC5E9592B1A4}" presName="level" presStyleLbl="node1" presStyleIdx="1" presStyleCnt="3">
        <dgm:presLayoutVars>
          <dgm:chMax val="1"/>
          <dgm:bulletEnabled val="1"/>
        </dgm:presLayoutVars>
      </dgm:prSet>
      <dgm:spPr/>
      <dgm:t>
        <a:bodyPr/>
        <a:lstStyle/>
        <a:p>
          <a:endParaRPr lang="nl-NL"/>
        </a:p>
      </dgm:t>
    </dgm:pt>
    <dgm:pt modelId="{3CCE405D-53C3-43C0-BF5C-B1FD84461682}" type="pres">
      <dgm:prSet presAssocID="{5372BF75-1BD5-423F-852D-EC5E9592B1A4}" presName="levelTx" presStyleLbl="revTx" presStyleIdx="0" presStyleCnt="0">
        <dgm:presLayoutVars>
          <dgm:chMax val="1"/>
          <dgm:bulletEnabled val="1"/>
        </dgm:presLayoutVars>
      </dgm:prSet>
      <dgm:spPr/>
      <dgm:t>
        <a:bodyPr/>
        <a:lstStyle/>
        <a:p>
          <a:endParaRPr lang="nl-NL"/>
        </a:p>
      </dgm:t>
    </dgm:pt>
    <dgm:pt modelId="{1785E551-E6BA-497B-BE7E-91F506705F3D}" type="pres">
      <dgm:prSet presAssocID="{5E7FBCDF-8657-46EF-B568-7B84DA651BE9}" presName="Name8" presStyleCnt="0"/>
      <dgm:spPr/>
    </dgm:pt>
    <dgm:pt modelId="{7DC2B721-ADB9-468A-89C8-80B3F7E05981}" type="pres">
      <dgm:prSet presAssocID="{5E7FBCDF-8657-46EF-B568-7B84DA651BE9}" presName="level" presStyleLbl="node1" presStyleIdx="2" presStyleCnt="3">
        <dgm:presLayoutVars>
          <dgm:chMax val="1"/>
          <dgm:bulletEnabled val="1"/>
        </dgm:presLayoutVars>
      </dgm:prSet>
      <dgm:spPr/>
      <dgm:t>
        <a:bodyPr/>
        <a:lstStyle/>
        <a:p>
          <a:endParaRPr lang="nl-NL"/>
        </a:p>
      </dgm:t>
    </dgm:pt>
    <dgm:pt modelId="{BE9C5E95-08C9-4943-801B-A6DA09490680}" type="pres">
      <dgm:prSet presAssocID="{5E7FBCDF-8657-46EF-B568-7B84DA651BE9}" presName="levelTx" presStyleLbl="revTx" presStyleIdx="0" presStyleCnt="0">
        <dgm:presLayoutVars>
          <dgm:chMax val="1"/>
          <dgm:bulletEnabled val="1"/>
        </dgm:presLayoutVars>
      </dgm:prSet>
      <dgm:spPr/>
      <dgm:t>
        <a:bodyPr/>
        <a:lstStyle/>
        <a:p>
          <a:endParaRPr lang="nl-NL"/>
        </a:p>
      </dgm:t>
    </dgm:pt>
  </dgm:ptLst>
  <dgm:cxnLst>
    <dgm:cxn modelId="{083AD0FB-D14F-42F2-BFEE-DA2A411B32E4}" type="presOf" srcId="{5372BF75-1BD5-423F-852D-EC5E9592B1A4}" destId="{96A67AC2-F7CB-48CB-9783-14A00EE1D4B0}" srcOrd="0" destOrd="0" presId="urn:microsoft.com/office/officeart/2005/8/layout/pyramid1"/>
    <dgm:cxn modelId="{555011E1-C406-4469-85B4-3582DB14D7F2}" srcId="{7F73C693-4E51-4E83-8AA9-D2AFC940EE7A}" destId="{2CD3D5B2-E96F-4854-8858-E4331B51AE54}" srcOrd="0" destOrd="0" parTransId="{BDA6D357-7267-49D6-9E51-9972BBE0FD8B}" sibTransId="{E209CFB7-5BB8-4952-AE47-BFFD3670D83A}"/>
    <dgm:cxn modelId="{3E877D2A-2474-4ED7-8FF2-358A1A5C1B9A}" type="presOf" srcId="{5372BF75-1BD5-423F-852D-EC5E9592B1A4}" destId="{3CCE405D-53C3-43C0-BF5C-B1FD84461682}" srcOrd="1" destOrd="0" presId="urn:microsoft.com/office/officeart/2005/8/layout/pyramid1"/>
    <dgm:cxn modelId="{9382FFB9-644D-478B-8985-602494114BCF}" type="presOf" srcId="{2CD3D5B2-E96F-4854-8858-E4331B51AE54}" destId="{F3FD4934-6441-40E2-A317-89F431A3F322}" srcOrd="1" destOrd="0" presId="urn:microsoft.com/office/officeart/2005/8/layout/pyramid1"/>
    <dgm:cxn modelId="{F1ADC3D9-D963-40C8-BF79-2BE4D6D65203}" type="presOf" srcId="{5E7FBCDF-8657-46EF-B568-7B84DA651BE9}" destId="{7DC2B721-ADB9-468A-89C8-80B3F7E05981}" srcOrd="0" destOrd="0" presId="urn:microsoft.com/office/officeart/2005/8/layout/pyramid1"/>
    <dgm:cxn modelId="{0080813A-2CF7-43D3-B4C7-392729F1484C}" srcId="{7F73C693-4E51-4E83-8AA9-D2AFC940EE7A}" destId="{5372BF75-1BD5-423F-852D-EC5E9592B1A4}" srcOrd="1" destOrd="0" parTransId="{D10B50A0-A821-4290-8E26-C1D8E393A4DF}" sibTransId="{2D76EA8B-91A7-431F-AE45-005B9BC6E4F3}"/>
    <dgm:cxn modelId="{87E214BD-D0F6-4373-A920-F5447ADD9186}" type="presOf" srcId="{5E7FBCDF-8657-46EF-B568-7B84DA651BE9}" destId="{BE9C5E95-08C9-4943-801B-A6DA09490680}" srcOrd="1" destOrd="0" presId="urn:microsoft.com/office/officeart/2005/8/layout/pyramid1"/>
    <dgm:cxn modelId="{B219C7C2-A1DE-4922-A178-334805D32D18}" type="presOf" srcId="{7F73C693-4E51-4E83-8AA9-D2AFC940EE7A}" destId="{45E0A961-2F31-4DE7-BAEF-B5EF9A4505A6}" srcOrd="0" destOrd="0" presId="urn:microsoft.com/office/officeart/2005/8/layout/pyramid1"/>
    <dgm:cxn modelId="{A1CFA85C-059F-4DF0-9A48-0B0B6D16D187}" srcId="{7F73C693-4E51-4E83-8AA9-D2AFC940EE7A}" destId="{5E7FBCDF-8657-46EF-B568-7B84DA651BE9}" srcOrd="2" destOrd="0" parTransId="{DA325CD1-1E7D-45FA-8881-7DACC4470F5A}" sibTransId="{A3320B69-2271-418E-87D6-2DCDFB733495}"/>
    <dgm:cxn modelId="{87C0C1AF-4100-4FDA-8849-A4D58DDF446E}" type="presOf" srcId="{2CD3D5B2-E96F-4854-8858-E4331B51AE54}" destId="{373C2D81-B61B-4F03-AC7E-5789A1012DA5}" srcOrd="0" destOrd="0" presId="urn:microsoft.com/office/officeart/2005/8/layout/pyramid1"/>
    <dgm:cxn modelId="{E1243184-7679-4865-8F1D-9E676CCEE08E}" type="presParOf" srcId="{45E0A961-2F31-4DE7-BAEF-B5EF9A4505A6}" destId="{82CCD04F-62CE-430F-BB87-8FCD7D6B701F}" srcOrd="0" destOrd="0" presId="urn:microsoft.com/office/officeart/2005/8/layout/pyramid1"/>
    <dgm:cxn modelId="{1D21572A-B462-44FD-90F4-7759A7A8B5C9}" type="presParOf" srcId="{82CCD04F-62CE-430F-BB87-8FCD7D6B701F}" destId="{373C2D81-B61B-4F03-AC7E-5789A1012DA5}" srcOrd="0" destOrd="0" presId="urn:microsoft.com/office/officeart/2005/8/layout/pyramid1"/>
    <dgm:cxn modelId="{254F705F-0C49-48BD-879A-D635FDEBB1AE}" type="presParOf" srcId="{82CCD04F-62CE-430F-BB87-8FCD7D6B701F}" destId="{F3FD4934-6441-40E2-A317-89F431A3F322}" srcOrd="1" destOrd="0" presId="urn:microsoft.com/office/officeart/2005/8/layout/pyramid1"/>
    <dgm:cxn modelId="{FDF210D3-995A-4305-8CC4-297BCBF51F8B}" type="presParOf" srcId="{45E0A961-2F31-4DE7-BAEF-B5EF9A4505A6}" destId="{69A71C06-49DD-42FA-8F62-56BAEF558A0A}" srcOrd="1" destOrd="0" presId="urn:microsoft.com/office/officeart/2005/8/layout/pyramid1"/>
    <dgm:cxn modelId="{EC3395AE-C4E1-4672-BFB7-63F88AB9E097}" type="presParOf" srcId="{69A71C06-49DD-42FA-8F62-56BAEF558A0A}" destId="{96A67AC2-F7CB-48CB-9783-14A00EE1D4B0}" srcOrd="0" destOrd="0" presId="urn:microsoft.com/office/officeart/2005/8/layout/pyramid1"/>
    <dgm:cxn modelId="{2E8F26F8-5CAC-4582-A616-A4209EED43CB}" type="presParOf" srcId="{69A71C06-49DD-42FA-8F62-56BAEF558A0A}" destId="{3CCE405D-53C3-43C0-BF5C-B1FD84461682}" srcOrd="1" destOrd="0" presId="urn:microsoft.com/office/officeart/2005/8/layout/pyramid1"/>
    <dgm:cxn modelId="{97F6E6D1-FE1A-4FFF-A8C1-1053FD045E8A}" type="presParOf" srcId="{45E0A961-2F31-4DE7-BAEF-B5EF9A4505A6}" destId="{1785E551-E6BA-497B-BE7E-91F506705F3D}" srcOrd="2" destOrd="0" presId="urn:microsoft.com/office/officeart/2005/8/layout/pyramid1"/>
    <dgm:cxn modelId="{7CFDB689-6451-451F-B6BA-B02D2A0C0DDE}" type="presParOf" srcId="{1785E551-E6BA-497B-BE7E-91F506705F3D}" destId="{7DC2B721-ADB9-468A-89C8-80B3F7E05981}" srcOrd="0" destOrd="0" presId="urn:microsoft.com/office/officeart/2005/8/layout/pyramid1"/>
    <dgm:cxn modelId="{BFC5AE7A-FD4B-4301-B051-CE11786CAED7}" type="presParOf" srcId="{1785E551-E6BA-497B-BE7E-91F506705F3D}" destId="{BE9C5E95-08C9-4943-801B-A6DA09490680}"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3C2D81-B61B-4F03-AC7E-5789A1012DA5}">
      <dsp:nvSpPr>
        <dsp:cNvPr id="0" name=""/>
        <dsp:cNvSpPr/>
      </dsp:nvSpPr>
      <dsp:spPr>
        <a:xfrm>
          <a:off x="3109674" y="0"/>
          <a:ext cx="3162648" cy="1876337"/>
        </a:xfrm>
        <a:prstGeom prst="trapezoid">
          <a:avLst>
            <a:gd name="adj" fmla="val 84277"/>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nl-NL" sz="2400" kern="1200" dirty="0"/>
            <a:t>                        </a:t>
          </a:r>
        </a:p>
        <a:p>
          <a:pPr lvl="0" algn="ctr" defTabSz="1066800">
            <a:lnSpc>
              <a:spcPct val="90000"/>
            </a:lnSpc>
            <a:spcBef>
              <a:spcPct val="0"/>
            </a:spcBef>
            <a:spcAft>
              <a:spcPct val="35000"/>
            </a:spcAft>
          </a:pPr>
          <a:r>
            <a:rPr lang="nl-NL" sz="2400" kern="1200" dirty="0"/>
            <a:t>  </a:t>
          </a:r>
          <a:r>
            <a:rPr lang="nl-NL" sz="2300" kern="1200" dirty="0"/>
            <a:t>ASB-                             doelvoorschrift </a:t>
          </a:r>
        </a:p>
        <a:p>
          <a:pPr lvl="0" algn="ctr" defTabSz="1066800">
            <a:lnSpc>
              <a:spcPct val="90000"/>
            </a:lnSpc>
            <a:spcBef>
              <a:spcPct val="0"/>
            </a:spcBef>
            <a:spcAft>
              <a:spcPct val="35000"/>
            </a:spcAft>
          </a:pPr>
          <a:r>
            <a:rPr lang="nl-NL" sz="2300" kern="1200" dirty="0"/>
            <a:t>met fin. stimulans</a:t>
          </a:r>
        </a:p>
      </dsp:txBody>
      <dsp:txXfrm>
        <a:off x="3109674" y="0"/>
        <a:ext cx="3162648" cy="1876337"/>
      </dsp:txXfrm>
    </dsp:sp>
    <dsp:sp modelId="{96A67AC2-F7CB-48CB-9783-14A00EE1D4B0}">
      <dsp:nvSpPr>
        <dsp:cNvPr id="0" name=""/>
        <dsp:cNvSpPr/>
      </dsp:nvSpPr>
      <dsp:spPr>
        <a:xfrm>
          <a:off x="1581324" y="1876337"/>
          <a:ext cx="6325297" cy="1876337"/>
        </a:xfrm>
        <a:prstGeom prst="trapezoid">
          <a:avLst>
            <a:gd name="adj" fmla="val 84277"/>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nl-NL" sz="2300" kern="1200" dirty="0"/>
            <a:t>Drie voorbeelden: drie keer anders innoveren</a:t>
          </a:r>
        </a:p>
      </dsp:txBody>
      <dsp:txXfrm>
        <a:off x="2688251" y="1876337"/>
        <a:ext cx="4111443" cy="1876337"/>
      </dsp:txXfrm>
    </dsp:sp>
    <dsp:sp modelId="{7DC2B721-ADB9-468A-89C8-80B3F7E05981}">
      <dsp:nvSpPr>
        <dsp:cNvPr id="0" name=""/>
        <dsp:cNvSpPr/>
      </dsp:nvSpPr>
      <dsp:spPr>
        <a:xfrm>
          <a:off x="0" y="3752675"/>
          <a:ext cx="9487947" cy="1876337"/>
        </a:xfrm>
        <a:prstGeom prst="trapezoid">
          <a:avLst>
            <a:gd name="adj" fmla="val 84277"/>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nl-NL" sz="2300" kern="1200" dirty="0"/>
            <a:t>…tig keer anders innoveren</a:t>
          </a:r>
        </a:p>
      </dsp:txBody>
      <dsp:txXfrm>
        <a:off x="1660390" y="3752675"/>
        <a:ext cx="6167165" cy="187633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nl-NL"/>
          </a:p>
        </p:txBody>
      </p:sp>
      <p:sp>
        <p:nvSpPr>
          <p:cNvPr id="3" name="Tijdelijke aanduiding voor datum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9BEF3CC2-9B62-4F7D-91A1-8AEC2D81F964}" type="datetimeFigureOut">
              <a:rPr lang="nl-NL" smtClean="0"/>
              <a:t>20-9-2021</a:t>
            </a:fld>
            <a:endParaRPr lang="nl-NL"/>
          </a:p>
        </p:txBody>
      </p:sp>
      <p:sp>
        <p:nvSpPr>
          <p:cNvPr id="4" name="Tijdelijke aanduiding voor dia-afbeelding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nl-NL"/>
          </a:p>
        </p:txBody>
      </p:sp>
      <p:sp>
        <p:nvSpPr>
          <p:cNvPr id="5" name="Tijdelijke aanduiding voor notities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06BBA27B-3DED-467D-BF94-D41103F9B7A7}" type="slidenum">
              <a:rPr lang="nl-NL" smtClean="0"/>
              <a:t>‹nr.›</a:t>
            </a:fld>
            <a:endParaRPr lang="nl-NL"/>
          </a:p>
        </p:txBody>
      </p:sp>
    </p:spTree>
    <p:extLst>
      <p:ext uri="{BB962C8B-B14F-4D97-AF65-F5344CB8AC3E}">
        <p14:creationId xmlns:p14="http://schemas.microsoft.com/office/powerpoint/2010/main" val="140349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t>Ja, horen we vaak het argument: “Voor en tijdens de MINAS-periode kon dat stikstofoverschot zo sterk dalen omdat er vele direct en goedkoop toepasbare innovaties beschikbaar waren, ‘laaghangend fruit’; dat is nu niet meer het geval”.  Onze ervaringen nu met vele POP3-projecten in vele regio’s dat er op praktijk-, bij loon-, mechanisatiebedrijven e.a. vele innovaties al succesvol en met een verdienmodel worden toegepast. Ook nu blijkt er veel ‘laaghangend fruit’ te zijn. Met een extra stimulans zullen die breed in de landbouw worden toegepast. Die toepassing zal echter mede sterk afhankelijk zijn van de het type beleidsinstrument. </a:t>
            </a:r>
          </a:p>
          <a:p>
            <a:r>
              <a:rPr lang="nl-NL" sz="1000" dirty="0"/>
              <a:t>Het overzicht laat vele, maar zeker niet alle, van deze innovaties rond bodem en bemesting zien. Het overzicht is complex, bewust, omdat er zo grote verscheidenheid aan mogelijke innovaties zijn. Rond bodemkwaliteit en bemesting kan je werken aan het verder sluiten van kringlopen door bijvoorbeeld de waterhuishouding te verbeteren, verdichting op te heffen en te voorkomen, de organische stof te verhogen, de zuurtegraad en te verbeteren (allemaal factoren naast de anderen in het schema die de kwaliteit van de bodem bepalen). In het overzicht zien we ook innovaties als de </a:t>
            </a:r>
            <a:r>
              <a:rPr lang="nl-NL" sz="1000" dirty="0" err="1"/>
              <a:t>precisiebemesters</a:t>
            </a:r>
            <a:r>
              <a:rPr lang="nl-NL" sz="1000" dirty="0"/>
              <a:t> die met zeer lage wieldruk kunnen rijden, in de rij kunnen bemesten en veel water bij de mest kunnen toevoegen. En door de combinatie met de ‘mestkeuken’ de juiste cocktail van meststoffen kunnen maken, ook met circulaire kunstmeststoffen. Daarnaast zijn er </a:t>
            </a:r>
            <a:r>
              <a:rPr lang="nl-NL" sz="1000" dirty="0" err="1"/>
              <a:t>precisiebemesters</a:t>
            </a:r>
            <a:r>
              <a:rPr lang="nl-NL" sz="1000" dirty="0"/>
              <a:t> die vloeibare, ook circulaire meststoffen in de rij, ook na opkomst, kunnen toedienen (zie bijvoorbeeld de werking van dergelijke machines en voor </a:t>
            </a:r>
            <a:r>
              <a:rPr lang="nl-NL" sz="1000" dirty="0" err="1"/>
              <a:t>webinars</a:t>
            </a:r>
            <a:r>
              <a:rPr lang="nl-NL" sz="1000" dirty="0"/>
              <a:t>, bijlage 3). Ook is een grafiek opgenomen waaruit blijkt dat de toediening van atomair gestabiliseerde zuurstof aan de drijfmest in de mestkelder in een eerste voorlopige proef op een praktijkbedrijf aanzienlijk lagere ammoniakemissie veroorzaakte dan in het vergelijkbare stalgedeelte zonder deze toediening (ze bijlage 4). Het doel is niet alleen om meer gewasopbrengst te krijgen of efficiënter te bemesten, maar ook een betere kwaliteit product. In de melkveehouderij bijvoorbeeld een betere eiwitkwaliteit in het gras; en daarmee,  mogelijk met behulp van een ureummeter op het bedrijf, efficiënter te voeren met lagere emissies tot gevolg. Op een praktijkbedrijf in één van de projecten wordt dit toegepast met het voeren van veel vers gras en hooi, en geen kuilgras, mede voor een betere kwaliteit zuivel (zie bijlage 5). Vandaar dat dat bedrijf met anderen gestart is om een nieuw merk kaas in de markt te zetten, de UUT Hooi Kaas (zie overzicht). Daarom staan links in het overzicht enkele mogelijkheden om door verduurzaming en betere kwaliteit producten een extra verdienmodel te krijgen in de markt, met bv. SKAL-merk, </a:t>
            </a:r>
            <a:r>
              <a:rPr lang="nl-NL" sz="1000" dirty="0" err="1"/>
              <a:t>Planet</a:t>
            </a:r>
            <a:r>
              <a:rPr lang="nl-NL" sz="1000" dirty="0"/>
              <a:t> </a:t>
            </a:r>
            <a:r>
              <a:rPr lang="nl-NL" sz="1000" dirty="0" err="1"/>
              <a:t>Proof</a:t>
            </a:r>
            <a:r>
              <a:rPr lang="nl-NL" sz="1000" dirty="0"/>
              <a:t>, Hooi Kaas, of in te springen op toekomstige </a:t>
            </a:r>
            <a:r>
              <a:rPr lang="nl-NL" sz="1000" dirty="0" err="1"/>
              <a:t>eco</a:t>
            </a:r>
            <a:r>
              <a:rPr lang="nl-NL" sz="1000" dirty="0"/>
              <a:t>-regelingen in het nieuwe GLB. Dus strategieën voor een rendabele circulaire landbouweconomie.</a:t>
            </a:r>
          </a:p>
        </p:txBody>
      </p:sp>
      <p:sp>
        <p:nvSpPr>
          <p:cNvPr id="4" name="Tijdelijke aanduiding voor dianummer 3"/>
          <p:cNvSpPr>
            <a:spLocks noGrp="1"/>
          </p:cNvSpPr>
          <p:nvPr>
            <p:ph type="sldNum" sz="quarter" idx="5"/>
          </p:nvPr>
        </p:nvSpPr>
        <p:spPr/>
        <p:txBody>
          <a:bodyPr/>
          <a:lstStyle/>
          <a:p>
            <a:fld id="{04C89ADC-8D09-4D4A-92EB-7CCE5FE18A51}" type="slidenum">
              <a:rPr lang="nl-NL" smtClean="0"/>
              <a:t>2</a:t>
            </a:fld>
            <a:endParaRPr lang="nl-NL"/>
          </a:p>
        </p:txBody>
      </p:sp>
    </p:spTree>
    <p:extLst>
      <p:ext uri="{BB962C8B-B14F-4D97-AF65-F5344CB8AC3E}">
        <p14:creationId xmlns:p14="http://schemas.microsoft.com/office/powerpoint/2010/main" val="1842699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000"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C89ADC-8D09-4D4A-92EB-7CCE5FE18A5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7008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BE34310-C72C-4CC0-84B4-E8726671DEE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xmlns="" id="{A0B2E8CC-4DB7-4543-BBD9-209014FA11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xmlns="" id="{C17C76B1-BE01-48F7-B50C-E12994C2CEDE}"/>
              </a:ext>
            </a:extLst>
          </p:cNvPr>
          <p:cNvSpPr>
            <a:spLocks noGrp="1"/>
          </p:cNvSpPr>
          <p:nvPr>
            <p:ph type="dt" sz="half" idx="10"/>
          </p:nvPr>
        </p:nvSpPr>
        <p:spPr/>
        <p:txBody>
          <a:bodyPr/>
          <a:lstStyle/>
          <a:p>
            <a:fld id="{3ACC9851-F058-401E-B21B-0EE28AA54660}" type="datetimeFigureOut">
              <a:rPr lang="nl-NL" smtClean="0"/>
              <a:t>20-9-2021</a:t>
            </a:fld>
            <a:endParaRPr lang="nl-NL"/>
          </a:p>
        </p:txBody>
      </p:sp>
      <p:sp>
        <p:nvSpPr>
          <p:cNvPr id="5" name="Tijdelijke aanduiding voor voettekst 4">
            <a:extLst>
              <a:ext uri="{FF2B5EF4-FFF2-40B4-BE49-F238E27FC236}">
                <a16:creationId xmlns:a16="http://schemas.microsoft.com/office/drawing/2014/main" xmlns="" id="{044BB9C4-2E8D-4008-ABE6-86387D5BABA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2C07A3D6-FB8B-4A28-98C0-5547510E1E98}"/>
              </a:ext>
            </a:extLst>
          </p:cNvPr>
          <p:cNvSpPr>
            <a:spLocks noGrp="1"/>
          </p:cNvSpPr>
          <p:nvPr>
            <p:ph type="sldNum" sz="quarter" idx="12"/>
          </p:nvPr>
        </p:nvSpPr>
        <p:spPr/>
        <p:txBody>
          <a:bodyPr/>
          <a:lstStyle/>
          <a:p>
            <a:fld id="{5266FB87-02D1-48F3-8DC6-2F8C00017457}" type="slidenum">
              <a:rPr lang="nl-NL" smtClean="0"/>
              <a:t>‹nr.›</a:t>
            </a:fld>
            <a:endParaRPr lang="nl-NL"/>
          </a:p>
        </p:txBody>
      </p:sp>
    </p:spTree>
    <p:extLst>
      <p:ext uri="{BB962C8B-B14F-4D97-AF65-F5344CB8AC3E}">
        <p14:creationId xmlns:p14="http://schemas.microsoft.com/office/powerpoint/2010/main" val="594839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EAA76F0-E0A6-4B41-BCA9-D1CA1668B20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xmlns="" id="{A56CF7AF-97A5-47FA-B403-CCA0F71FBB1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E458A2B5-CC9B-4613-9630-B2CE8F370AF9}"/>
              </a:ext>
            </a:extLst>
          </p:cNvPr>
          <p:cNvSpPr>
            <a:spLocks noGrp="1"/>
          </p:cNvSpPr>
          <p:nvPr>
            <p:ph type="dt" sz="half" idx="10"/>
          </p:nvPr>
        </p:nvSpPr>
        <p:spPr/>
        <p:txBody>
          <a:bodyPr/>
          <a:lstStyle/>
          <a:p>
            <a:fld id="{3ACC9851-F058-401E-B21B-0EE28AA54660}" type="datetimeFigureOut">
              <a:rPr lang="nl-NL" smtClean="0"/>
              <a:t>20-9-2021</a:t>
            </a:fld>
            <a:endParaRPr lang="nl-NL"/>
          </a:p>
        </p:txBody>
      </p:sp>
      <p:sp>
        <p:nvSpPr>
          <p:cNvPr id="5" name="Tijdelijke aanduiding voor voettekst 4">
            <a:extLst>
              <a:ext uri="{FF2B5EF4-FFF2-40B4-BE49-F238E27FC236}">
                <a16:creationId xmlns:a16="http://schemas.microsoft.com/office/drawing/2014/main" xmlns="" id="{93A30890-24F7-4253-B1AC-945C52836F4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5C75C951-3002-47CD-9D8B-9582D87BEB7F}"/>
              </a:ext>
            </a:extLst>
          </p:cNvPr>
          <p:cNvSpPr>
            <a:spLocks noGrp="1"/>
          </p:cNvSpPr>
          <p:nvPr>
            <p:ph type="sldNum" sz="quarter" idx="12"/>
          </p:nvPr>
        </p:nvSpPr>
        <p:spPr/>
        <p:txBody>
          <a:bodyPr/>
          <a:lstStyle/>
          <a:p>
            <a:fld id="{5266FB87-02D1-48F3-8DC6-2F8C00017457}" type="slidenum">
              <a:rPr lang="nl-NL" smtClean="0"/>
              <a:t>‹nr.›</a:t>
            </a:fld>
            <a:endParaRPr lang="nl-NL"/>
          </a:p>
        </p:txBody>
      </p:sp>
    </p:spTree>
    <p:extLst>
      <p:ext uri="{BB962C8B-B14F-4D97-AF65-F5344CB8AC3E}">
        <p14:creationId xmlns:p14="http://schemas.microsoft.com/office/powerpoint/2010/main" val="602443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xmlns="" id="{0DBE964B-D714-4C78-8570-07C00627F36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xmlns="" id="{F50AC7F4-523D-44ED-B35C-E6E71AE44FF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397426FA-5B27-426A-B6BA-B4D294E3BC55}"/>
              </a:ext>
            </a:extLst>
          </p:cNvPr>
          <p:cNvSpPr>
            <a:spLocks noGrp="1"/>
          </p:cNvSpPr>
          <p:nvPr>
            <p:ph type="dt" sz="half" idx="10"/>
          </p:nvPr>
        </p:nvSpPr>
        <p:spPr/>
        <p:txBody>
          <a:bodyPr/>
          <a:lstStyle/>
          <a:p>
            <a:fld id="{3ACC9851-F058-401E-B21B-0EE28AA54660}" type="datetimeFigureOut">
              <a:rPr lang="nl-NL" smtClean="0"/>
              <a:t>20-9-2021</a:t>
            </a:fld>
            <a:endParaRPr lang="nl-NL"/>
          </a:p>
        </p:txBody>
      </p:sp>
      <p:sp>
        <p:nvSpPr>
          <p:cNvPr id="5" name="Tijdelijke aanduiding voor voettekst 4">
            <a:extLst>
              <a:ext uri="{FF2B5EF4-FFF2-40B4-BE49-F238E27FC236}">
                <a16:creationId xmlns:a16="http://schemas.microsoft.com/office/drawing/2014/main" xmlns="" id="{EE97166D-8110-42BF-A671-649ED9EEF91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B9504316-9BCA-411F-9EA1-A4AA1322AD3A}"/>
              </a:ext>
            </a:extLst>
          </p:cNvPr>
          <p:cNvSpPr>
            <a:spLocks noGrp="1"/>
          </p:cNvSpPr>
          <p:nvPr>
            <p:ph type="sldNum" sz="quarter" idx="12"/>
          </p:nvPr>
        </p:nvSpPr>
        <p:spPr/>
        <p:txBody>
          <a:bodyPr/>
          <a:lstStyle/>
          <a:p>
            <a:fld id="{5266FB87-02D1-48F3-8DC6-2F8C00017457}" type="slidenum">
              <a:rPr lang="nl-NL" smtClean="0"/>
              <a:t>‹nr.›</a:t>
            </a:fld>
            <a:endParaRPr lang="nl-NL"/>
          </a:p>
        </p:txBody>
      </p:sp>
    </p:spTree>
    <p:extLst>
      <p:ext uri="{BB962C8B-B14F-4D97-AF65-F5344CB8AC3E}">
        <p14:creationId xmlns:p14="http://schemas.microsoft.com/office/powerpoint/2010/main" val="566072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5D90C80-0EC8-4CA4-B2B8-104B743164D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xmlns="" id="{65452978-DEBF-444F-B657-A4F853A9BCD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0BDD76ED-760A-4410-841D-35263D7DE9B7}"/>
              </a:ext>
            </a:extLst>
          </p:cNvPr>
          <p:cNvSpPr>
            <a:spLocks noGrp="1"/>
          </p:cNvSpPr>
          <p:nvPr>
            <p:ph type="dt" sz="half" idx="10"/>
          </p:nvPr>
        </p:nvSpPr>
        <p:spPr/>
        <p:txBody>
          <a:bodyPr/>
          <a:lstStyle/>
          <a:p>
            <a:fld id="{3ACC9851-F058-401E-B21B-0EE28AA54660}" type="datetimeFigureOut">
              <a:rPr lang="nl-NL" smtClean="0"/>
              <a:t>20-9-2021</a:t>
            </a:fld>
            <a:endParaRPr lang="nl-NL"/>
          </a:p>
        </p:txBody>
      </p:sp>
      <p:sp>
        <p:nvSpPr>
          <p:cNvPr id="5" name="Tijdelijke aanduiding voor voettekst 4">
            <a:extLst>
              <a:ext uri="{FF2B5EF4-FFF2-40B4-BE49-F238E27FC236}">
                <a16:creationId xmlns:a16="http://schemas.microsoft.com/office/drawing/2014/main" xmlns="" id="{B5FA75B3-4F87-451E-AF6C-D84F5EB99A1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60963873-16C1-470A-A63F-6C9B7EDD3D23}"/>
              </a:ext>
            </a:extLst>
          </p:cNvPr>
          <p:cNvSpPr>
            <a:spLocks noGrp="1"/>
          </p:cNvSpPr>
          <p:nvPr>
            <p:ph type="sldNum" sz="quarter" idx="12"/>
          </p:nvPr>
        </p:nvSpPr>
        <p:spPr/>
        <p:txBody>
          <a:bodyPr/>
          <a:lstStyle/>
          <a:p>
            <a:fld id="{5266FB87-02D1-48F3-8DC6-2F8C00017457}" type="slidenum">
              <a:rPr lang="nl-NL" smtClean="0"/>
              <a:t>‹nr.›</a:t>
            </a:fld>
            <a:endParaRPr lang="nl-NL"/>
          </a:p>
        </p:txBody>
      </p:sp>
    </p:spTree>
    <p:extLst>
      <p:ext uri="{BB962C8B-B14F-4D97-AF65-F5344CB8AC3E}">
        <p14:creationId xmlns:p14="http://schemas.microsoft.com/office/powerpoint/2010/main" val="4108764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1636C67-CD51-4823-84B3-CB39424E8A7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xmlns="" id="{BB2C22B3-3CC5-4E47-81CF-DFAFB16400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xmlns="" id="{E30CB367-B24A-4508-BC02-33FB44AC417D}"/>
              </a:ext>
            </a:extLst>
          </p:cNvPr>
          <p:cNvSpPr>
            <a:spLocks noGrp="1"/>
          </p:cNvSpPr>
          <p:nvPr>
            <p:ph type="dt" sz="half" idx="10"/>
          </p:nvPr>
        </p:nvSpPr>
        <p:spPr/>
        <p:txBody>
          <a:bodyPr/>
          <a:lstStyle/>
          <a:p>
            <a:fld id="{3ACC9851-F058-401E-B21B-0EE28AA54660}" type="datetimeFigureOut">
              <a:rPr lang="nl-NL" smtClean="0"/>
              <a:t>20-9-2021</a:t>
            </a:fld>
            <a:endParaRPr lang="nl-NL"/>
          </a:p>
        </p:txBody>
      </p:sp>
      <p:sp>
        <p:nvSpPr>
          <p:cNvPr id="5" name="Tijdelijke aanduiding voor voettekst 4">
            <a:extLst>
              <a:ext uri="{FF2B5EF4-FFF2-40B4-BE49-F238E27FC236}">
                <a16:creationId xmlns:a16="http://schemas.microsoft.com/office/drawing/2014/main" xmlns="" id="{5EEF8A7D-BCAD-441F-8B21-CF14353DA76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CAA2FE72-08E0-4C3A-85AE-0EE6B3FDEC40}"/>
              </a:ext>
            </a:extLst>
          </p:cNvPr>
          <p:cNvSpPr>
            <a:spLocks noGrp="1"/>
          </p:cNvSpPr>
          <p:nvPr>
            <p:ph type="sldNum" sz="quarter" idx="12"/>
          </p:nvPr>
        </p:nvSpPr>
        <p:spPr/>
        <p:txBody>
          <a:bodyPr/>
          <a:lstStyle/>
          <a:p>
            <a:fld id="{5266FB87-02D1-48F3-8DC6-2F8C00017457}" type="slidenum">
              <a:rPr lang="nl-NL" smtClean="0"/>
              <a:t>‹nr.›</a:t>
            </a:fld>
            <a:endParaRPr lang="nl-NL"/>
          </a:p>
        </p:txBody>
      </p:sp>
    </p:spTree>
    <p:extLst>
      <p:ext uri="{BB962C8B-B14F-4D97-AF65-F5344CB8AC3E}">
        <p14:creationId xmlns:p14="http://schemas.microsoft.com/office/powerpoint/2010/main" val="3254656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78B38A9-90A2-476B-A238-51C85BCE0EB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xmlns="" id="{9B634C25-E8EC-41F9-9FFB-CF696B6C0DB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xmlns="" id="{4CA252D2-C9A2-4A16-A1F1-B60D026AD2E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xmlns="" id="{FA65825B-654C-497A-82C3-06521D919384}"/>
              </a:ext>
            </a:extLst>
          </p:cNvPr>
          <p:cNvSpPr>
            <a:spLocks noGrp="1"/>
          </p:cNvSpPr>
          <p:nvPr>
            <p:ph type="dt" sz="half" idx="10"/>
          </p:nvPr>
        </p:nvSpPr>
        <p:spPr/>
        <p:txBody>
          <a:bodyPr/>
          <a:lstStyle/>
          <a:p>
            <a:fld id="{3ACC9851-F058-401E-B21B-0EE28AA54660}" type="datetimeFigureOut">
              <a:rPr lang="nl-NL" smtClean="0"/>
              <a:t>20-9-2021</a:t>
            </a:fld>
            <a:endParaRPr lang="nl-NL"/>
          </a:p>
        </p:txBody>
      </p:sp>
      <p:sp>
        <p:nvSpPr>
          <p:cNvPr id="6" name="Tijdelijke aanduiding voor voettekst 5">
            <a:extLst>
              <a:ext uri="{FF2B5EF4-FFF2-40B4-BE49-F238E27FC236}">
                <a16:creationId xmlns:a16="http://schemas.microsoft.com/office/drawing/2014/main" xmlns="" id="{A6DE8F92-F41F-4522-A212-D5AE0143F8D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xmlns="" id="{49A7D705-DA4A-4D47-86EE-34B99D3329DE}"/>
              </a:ext>
            </a:extLst>
          </p:cNvPr>
          <p:cNvSpPr>
            <a:spLocks noGrp="1"/>
          </p:cNvSpPr>
          <p:nvPr>
            <p:ph type="sldNum" sz="quarter" idx="12"/>
          </p:nvPr>
        </p:nvSpPr>
        <p:spPr/>
        <p:txBody>
          <a:bodyPr/>
          <a:lstStyle/>
          <a:p>
            <a:fld id="{5266FB87-02D1-48F3-8DC6-2F8C00017457}" type="slidenum">
              <a:rPr lang="nl-NL" smtClean="0"/>
              <a:t>‹nr.›</a:t>
            </a:fld>
            <a:endParaRPr lang="nl-NL"/>
          </a:p>
        </p:txBody>
      </p:sp>
    </p:spTree>
    <p:extLst>
      <p:ext uri="{BB962C8B-B14F-4D97-AF65-F5344CB8AC3E}">
        <p14:creationId xmlns:p14="http://schemas.microsoft.com/office/powerpoint/2010/main" val="295694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62BE079-357C-4A5C-BBBF-2C8C7F1713E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xmlns="" id="{ADE142B6-E814-438F-9235-C47A6E3AD4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xmlns="" id="{73C8E25D-F51F-4435-A182-88083B184C8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xmlns="" id="{848E94E8-1C8C-43A3-BC56-BE8BF108DA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xmlns="" id="{0B0EF481-04FB-46EB-A2A1-E1718CE13A9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xmlns="" id="{86B6C520-0403-461A-9595-AE07B78878C9}"/>
              </a:ext>
            </a:extLst>
          </p:cNvPr>
          <p:cNvSpPr>
            <a:spLocks noGrp="1"/>
          </p:cNvSpPr>
          <p:nvPr>
            <p:ph type="dt" sz="half" idx="10"/>
          </p:nvPr>
        </p:nvSpPr>
        <p:spPr/>
        <p:txBody>
          <a:bodyPr/>
          <a:lstStyle/>
          <a:p>
            <a:fld id="{3ACC9851-F058-401E-B21B-0EE28AA54660}" type="datetimeFigureOut">
              <a:rPr lang="nl-NL" smtClean="0"/>
              <a:t>20-9-2021</a:t>
            </a:fld>
            <a:endParaRPr lang="nl-NL"/>
          </a:p>
        </p:txBody>
      </p:sp>
      <p:sp>
        <p:nvSpPr>
          <p:cNvPr id="8" name="Tijdelijke aanduiding voor voettekst 7">
            <a:extLst>
              <a:ext uri="{FF2B5EF4-FFF2-40B4-BE49-F238E27FC236}">
                <a16:creationId xmlns:a16="http://schemas.microsoft.com/office/drawing/2014/main" xmlns="" id="{8E482E65-C19B-4F50-AFED-552AAE6E4CED}"/>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xmlns="" id="{747A682A-DB31-48FE-8ED8-8B147DA743D4}"/>
              </a:ext>
            </a:extLst>
          </p:cNvPr>
          <p:cNvSpPr>
            <a:spLocks noGrp="1"/>
          </p:cNvSpPr>
          <p:nvPr>
            <p:ph type="sldNum" sz="quarter" idx="12"/>
          </p:nvPr>
        </p:nvSpPr>
        <p:spPr/>
        <p:txBody>
          <a:bodyPr/>
          <a:lstStyle/>
          <a:p>
            <a:fld id="{5266FB87-02D1-48F3-8DC6-2F8C00017457}" type="slidenum">
              <a:rPr lang="nl-NL" smtClean="0"/>
              <a:t>‹nr.›</a:t>
            </a:fld>
            <a:endParaRPr lang="nl-NL"/>
          </a:p>
        </p:txBody>
      </p:sp>
    </p:spTree>
    <p:extLst>
      <p:ext uri="{BB962C8B-B14F-4D97-AF65-F5344CB8AC3E}">
        <p14:creationId xmlns:p14="http://schemas.microsoft.com/office/powerpoint/2010/main" val="2084010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13DAC17-FFD1-45CC-B851-5CEB97DCC72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xmlns="" id="{F28CFEB0-8433-46AE-BE60-02A933FD66D9}"/>
              </a:ext>
            </a:extLst>
          </p:cNvPr>
          <p:cNvSpPr>
            <a:spLocks noGrp="1"/>
          </p:cNvSpPr>
          <p:nvPr>
            <p:ph type="dt" sz="half" idx="10"/>
          </p:nvPr>
        </p:nvSpPr>
        <p:spPr/>
        <p:txBody>
          <a:bodyPr/>
          <a:lstStyle/>
          <a:p>
            <a:fld id="{3ACC9851-F058-401E-B21B-0EE28AA54660}" type="datetimeFigureOut">
              <a:rPr lang="nl-NL" smtClean="0"/>
              <a:t>20-9-2021</a:t>
            </a:fld>
            <a:endParaRPr lang="nl-NL"/>
          </a:p>
        </p:txBody>
      </p:sp>
      <p:sp>
        <p:nvSpPr>
          <p:cNvPr id="4" name="Tijdelijke aanduiding voor voettekst 3">
            <a:extLst>
              <a:ext uri="{FF2B5EF4-FFF2-40B4-BE49-F238E27FC236}">
                <a16:creationId xmlns:a16="http://schemas.microsoft.com/office/drawing/2014/main" xmlns="" id="{C42041B7-0B62-4050-9000-EF7258F98A4B}"/>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xmlns="" id="{9132A120-B5C7-4266-8E44-FD1C8CBD5F2E}"/>
              </a:ext>
            </a:extLst>
          </p:cNvPr>
          <p:cNvSpPr>
            <a:spLocks noGrp="1"/>
          </p:cNvSpPr>
          <p:nvPr>
            <p:ph type="sldNum" sz="quarter" idx="12"/>
          </p:nvPr>
        </p:nvSpPr>
        <p:spPr/>
        <p:txBody>
          <a:bodyPr/>
          <a:lstStyle/>
          <a:p>
            <a:fld id="{5266FB87-02D1-48F3-8DC6-2F8C00017457}" type="slidenum">
              <a:rPr lang="nl-NL" smtClean="0"/>
              <a:t>‹nr.›</a:t>
            </a:fld>
            <a:endParaRPr lang="nl-NL"/>
          </a:p>
        </p:txBody>
      </p:sp>
    </p:spTree>
    <p:extLst>
      <p:ext uri="{BB962C8B-B14F-4D97-AF65-F5344CB8AC3E}">
        <p14:creationId xmlns:p14="http://schemas.microsoft.com/office/powerpoint/2010/main" val="3707392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xmlns="" id="{90DF334E-AA28-4FA9-AD68-328DD97C6765}"/>
              </a:ext>
            </a:extLst>
          </p:cNvPr>
          <p:cNvSpPr>
            <a:spLocks noGrp="1"/>
          </p:cNvSpPr>
          <p:nvPr>
            <p:ph type="dt" sz="half" idx="10"/>
          </p:nvPr>
        </p:nvSpPr>
        <p:spPr/>
        <p:txBody>
          <a:bodyPr/>
          <a:lstStyle/>
          <a:p>
            <a:fld id="{3ACC9851-F058-401E-B21B-0EE28AA54660}" type="datetimeFigureOut">
              <a:rPr lang="nl-NL" smtClean="0"/>
              <a:t>20-9-2021</a:t>
            </a:fld>
            <a:endParaRPr lang="nl-NL"/>
          </a:p>
        </p:txBody>
      </p:sp>
      <p:sp>
        <p:nvSpPr>
          <p:cNvPr id="3" name="Tijdelijke aanduiding voor voettekst 2">
            <a:extLst>
              <a:ext uri="{FF2B5EF4-FFF2-40B4-BE49-F238E27FC236}">
                <a16:creationId xmlns:a16="http://schemas.microsoft.com/office/drawing/2014/main" xmlns="" id="{4555559E-0E2A-48AB-8486-830862A7DC0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xmlns="" id="{6A3EC7B9-FA91-4F97-9426-F9106CB0F353}"/>
              </a:ext>
            </a:extLst>
          </p:cNvPr>
          <p:cNvSpPr>
            <a:spLocks noGrp="1"/>
          </p:cNvSpPr>
          <p:nvPr>
            <p:ph type="sldNum" sz="quarter" idx="12"/>
          </p:nvPr>
        </p:nvSpPr>
        <p:spPr/>
        <p:txBody>
          <a:bodyPr/>
          <a:lstStyle/>
          <a:p>
            <a:fld id="{5266FB87-02D1-48F3-8DC6-2F8C00017457}" type="slidenum">
              <a:rPr lang="nl-NL" smtClean="0"/>
              <a:t>‹nr.›</a:t>
            </a:fld>
            <a:endParaRPr lang="nl-NL"/>
          </a:p>
        </p:txBody>
      </p:sp>
    </p:spTree>
    <p:extLst>
      <p:ext uri="{BB962C8B-B14F-4D97-AF65-F5344CB8AC3E}">
        <p14:creationId xmlns:p14="http://schemas.microsoft.com/office/powerpoint/2010/main" val="1135426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EE21ADC-196B-4751-B858-46E847FCE30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xmlns="" id="{9ECD61E5-A478-4371-A8CB-60441E87D4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xmlns="" id="{5714EF57-19DA-40E7-AA49-1895ACEABE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xmlns="" id="{FE1A9A6E-7B3A-47C9-8768-619EC82C92DE}"/>
              </a:ext>
            </a:extLst>
          </p:cNvPr>
          <p:cNvSpPr>
            <a:spLocks noGrp="1"/>
          </p:cNvSpPr>
          <p:nvPr>
            <p:ph type="dt" sz="half" idx="10"/>
          </p:nvPr>
        </p:nvSpPr>
        <p:spPr/>
        <p:txBody>
          <a:bodyPr/>
          <a:lstStyle/>
          <a:p>
            <a:fld id="{3ACC9851-F058-401E-B21B-0EE28AA54660}" type="datetimeFigureOut">
              <a:rPr lang="nl-NL" smtClean="0"/>
              <a:t>20-9-2021</a:t>
            </a:fld>
            <a:endParaRPr lang="nl-NL"/>
          </a:p>
        </p:txBody>
      </p:sp>
      <p:sp>
        <p:nvSpPr>
          <p:cNvPr id="6" name="Tijdelijke aanduiding voor voettekst 5">
            <a:extLst>
              <a:ext uri="{FF2B5EF4-FFF2-40B4-BE49-F238E27FC236}">
                <a16:creationId xmlns:a16="http://schemas.microsoft.com/office/drawing/2014/main" xmlns="" id="{5E9B4B36-99E6-4FD0-A726-BBDD0A34EF7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xmlns="" id="{90131317-481D-41CC-B882-440E03D736A9}"/>
              </a:ext>
            </a:extLst>
          </p:cNvPr>
          <p:cNvSpPr>
            <a:spLocks noGrp="1"/>
          </p:cNvSpPr>
          <p:nvPr>
            <p:ph type="sldNum" sz="quarter" idx="12"/>
          </p:nvPr>
        </p:nvSpPr>
        <p:spPr/>
        <p:txBody>
          <a:bodyPr/>
          <a:lstStyle/>
          <a:p>
            <a:fld id="{5266FB87-02D1-48F3-8DC6-2F8C00017457}" type="slidenum">
              <a:rPr lang="nl-NL" smtClean="0"/>
              <a:t>‹nr.›</a:t>
            </a:fld>
            <a:endParaRPr lang="nl-NL"/>
          </a:p>
        </p:txBody>
      </p:sp>
    </p:spTree>
    <p:extLst>
      <p:ext uri="{BB962C8B-B14F-4D97-AF65-F5344CB8AC3E}">
        <p14:creationId xmlns:p14="http://schemas.microsoft.com/office/powerpoint/2010/main" val="3123035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E69CB0C-7AB3-47D1-9816-67F20149ADC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xmlns="" id="{02AA07FB-F38E-4098-BE0F-9FF16A141A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xmlns="" id="{F17FFC82-B659-4115-9922-4A6D10A213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xmlns="" id="{50475FA7-AB73-45BD-8713-754D20A537B9}"/>
              </a:ext>
            </a:extLst>
          </p:cNvPr>
          <p:cNvSpPr>
            <a:spLocks noGrp="1"/>
          </p:cNvSpPr>
          <p:nvPr>
            <p:ph type="dt" sz="half" idx="10"/>
          </p:nvPr>
        </p:nvSpPr>
        <p:spPr/>
        <p:txBody>
          <a:bodyPr/>
          <a:lstStyle/>
          <a:p>
            <a:fld id="{3ACC9851-F058-401E-B21B-0EE28AA54660}" type="datetimeFigureOut">
              <a:rPr lang="nl-NL" smtClean="0"/>
              <a:t>20-9-2021</a:t>
            </a:fld>
            <a:endParaRPr lang="nl-NL"/>
          </a:p>
        </p:txBody>
      </p:sp>
      <p:sp>
        <p:nvSpPr>
          <p:cNvPr id="6" name="Tijdelijke aanduiding voor voettekst 5">
            <a:extLst>
              <a:ext uri="{FF2B5EF4-FFF2-40B4-BE49-F238E27FC236}">
                <a16:creationId xmlns:a16="http://schemas.microsoft.com/office/drawing/2014/main" xmlns="" id="{86602A5D-9C6F-43C6-B393-C6C98ADCCDA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xmlns="" id="{C7198DDB-3727-4FF5-85CA-243B14FC72B1}"/>
              </a:ext>
            </a:extLst>
          </p:cNvPr>
          <p:cNvSpPr>
            <a:spLocks noGrp="1"/>
          </p:cNvSpPr>
          <p:nvPr>
            <p:ph type="sldNum" sz="quarter" idx="12"/>
          </p:nvPr>
        </p:nvSpPr>
        <p:spPr/>
        <p:txBody>
          <a:bodyPr/>
          <a:lstStyle/>
          <a:p>
            <a:fld id="{5266FB87-02D1-48F3-8DC6-2F8C00017457}" type="slidenum">
              <a:rPr lang="nl-NL" smtClean="0"/>
              <a:t>‹nr.›</a:t>
            </a:fld>
            <a:endParaRPr lang="nl-NL"/>
          </a:p>
        </p:txBody>
      </p:sp>
    </p:spTree>
    <p:extLst>
      <p:ext uri="{BB962C8B-B14F-4D97-AF65-F5344CB8AC3E}">
        <p14:creationId xmlns:p14="http://schemas.microsoft.com/office/powerpoint/2010/main" val="4187221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xmlns="" id="{62D85D74-E57C-4989-8A39-119D3EA6D3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xmlns="" id="{5BDEFA03-821E-4F88-8E0A-6074552E0D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350E1F67-005B-41C3-8235-A7C670C63C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CC9851-F058-401E-B21B-0EE28AA54660}" type="datetimeFigureOut">
              <a:rPr lang="nl-NL" smtClean="0"/>
              <a:t>20-9-2021</a:t>
            </a:fld>
            <a:endParaRPr lang="nl-NL"/>
          </a:p>
        </p:txBody>
      </p:sp>
      <p:sp>
        <p:nvSpPr>
          <p:cNvPr id="5" name="Tijdelijke aanduiding voor voettekst 4">
            <a:extLst>
              <a:ext uri="{FF2B5EF4-FFF2-40B4-BE49-F238E27FC236}">
                <a16:creationId xmlns:a16="http://schemas.microsoft.com/office/drawing/2014/main" xmlns="" id="{9D1D999D-8021-4CDD-AEF7-EDDFCBCA6B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xmlns="" id="{2C79891A-A45E-4149-BD7D-C18F6D2133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66FB87-02D1-48F3-8DC6-2F8C00017457}" type="slidenum">
              <a:rPr lang="nl-NL" smtClean="0"/>
              <a:t>‹nr.›</a:t>
            </a:fld>
            <a:endParaRPr lang="nl-NL"/>
          </a:p>
        </p:txBody>
      </p:sp>
    </p:spTree>
    <p:extLst>
      <p:ext uri="{BB962C8B-B14F-4D97-AF65-F5344CB8AC3E}">
        <p14:creationId xmlns:p14="http://schemas.microsoft.com/office/powerpoint/2010/main" val="3456885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dehoop@kcgg.nl"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4124" y="544694"/>
            <a:ext cx="10583003" cy="1241348"/>
          </a:xfrm>
        </p:spPr>
        <p:txBody>
          <a:bodyPr>
            <a:noAutofit/>
          </a:bodyPr>
          <a:lstStyle/>
          <a:p>
            <a:pPr algn="l"/>
            <a:r>
              <a:rPr lang="nl-NL" sz="4400" b="1" dirty="0"/>
              <a:t>Voorbeelden van laaghangend fruit naar </a:t>
            </a:r>
            <a:r>
              <a:rPr lang="nl-NL" sz="4400" b="1" dirty="0" err="1"/>
              <a:t>emissieloze</a:t>
            </a:r>
            <a:r>
              <a:rPr lang="nl-NL" sz="4400" b="1" dirty="0"/>
              <a:t> landbouw met verdienmodel</a:t>
            </a:r>
          </a:p>
        </p:txBody>
      </p:sp>
      <p:sp>
        <p:nvSpPr>
          <p:cNvPr id="3" name="Ondertitel 2"/>
          <p:cNvSpPr>
            <a:spLocks noGrp="1"/>
          </p:cNvSpPr>
          <p:nvPr>
            <p:ph type="subTitle" idx="1"/>
          </p:nvPr>
        </p:nvSpPr>
        <p:spPr>
          <a:xfrm>
            <a:off x="688063" y="2060848"/>
            <a:ext cx="8936329" cy="4683984"/>
          </a:xfrm>
        </p:spPr>
        <p:txBody>
          <a:bodyPr>
            <a:normAutofit/>
          </a:bodyPr>
          <a:lstStyle/>
          <a:p>
            <a:pPr algn="l"/>
            <a:r>
              <a:rPr lang="nl-NL" sz="2000" dirty="0"/>
              <a:t>Wim de Hoop (KCGG); </a:t>
            </a:r>
            <a:r>
              <a:rPr lang="nl-NL" sz="2000" dirty="0">
                <a:hlinkClick r:id="rId2"/>
              </a:rPr>
              <a:t>dehoop@kcgg.nl</a:t>
            </a:r>
            <a:endParaRPr lang="nl-NL" sz="2000" dirty="0"/>
          </a:p>
          <a:p>
            <a:pPr algn="l"/>
            <a:endParaRPr lang="nl-NL" sz="2000" dirty="0"/>
          </a:p>
          <a:p>
            <a:pPr algn="l"/>
            <a:endParaRPr lang="nl-NL" sz="1000" dirty="0"/>
          </a:p>
          <a:p>
            <a:pPr algn="l"/>
            <a:r>
              <a:rPr lang="nl-NL" dirty="0"/>
              <a:t>T</a:t>
            </a:r>
            <a:r>
              <a:rPr lang="nl-NL" sz="2000" dirty="0"/>
              <a:t>.b.v. </a:t>
            </a:r>
            <a:r>
              <a:rPr lang="nl-NL" sz="2000" dirty="0" err="1"/>
              <a:t>webinar</a:t>
            </a:r>
            <a:r>
              <a:rPr lang="nl-NL" sz="2000" dirty="0"/>
              <a:t> op 21 september 2021:</a:t>
            </a:r>
            <a:r>
              <a:rPr lang="en-GB" sz="1800" b="1" dirty="0">
                <a:solidFill>
                  <a:srgbClr val="806000"/>
                </a:solidFill>
                <a:effectLst/>
                <a:latin typeface="Calibri" panose="020F0502020204030204" pitchFamily="34" charset="0"/>
                <a:ea typeface="Calibri" panose="020F0502020204030204" pitchFamily="34" charset="0"/>
              </a:rPr>
              <a:t>PRECISIEBEMESTING MET CIRCULAIRE MESTSTOFFEN: WAAROM EN HOE</a:t>
            </a:r>
            <a:endParaRPr lang="nl-NL" sz="2000" dirty="0"/>
          </a:p>
          <a:p>
            <a:pPr algn="l"/>
            <a:endParaRPr lang="nl-NL" sz="2000" dirty="0"/>
          </a:p>
          <a:p>
            <a:pPr algn="l"/>
            <a:endParaRPr lang="nl-NL" sz="2000" dirty="0"/>
          </a:p>
          <a:p>
            <a:pPr algn="l"/>
            <a:r>
              <a:rPr lang="nl-NL" dirty="0"/>
              <a:t>Met medefinanciering van: </a:t>
            </a:r>
          </a:p>
          <a:p>
            <a:pPr algn="l"/>
            <a:endParaRPr lang="nl-NL" sz="2000" dirty="0"/>
          </a:p>
          <a:p>
            <a:pPr algn="l"/>
            <a:endParaRPr lang="nl-NL" sz="2000" dirty="0"/>
          </a:p>
          <a:p>
            <a:pPr algn="l"/>
            <a:endParaRPr lang="nl-NL" sz="2000" dirty="0"/>
          </a:p>
          <a:p>
            <a:pPr algn="l"/>
            <a:endParaRPr lang="nl-NL" sz="2000" dirty="0"/>
          </a:p>
          <a:p>
            <a:pPr algn="l"/>
            <a:endParaRPr lang="nl-NL" sz="2000" dirty="0"/>
          </a:p>
          <a:p>
            <a:pPr algn="l"/>
            <a:endParaRPr lang="nl-NL" sz="2000" dirty="0"/>
          </a:p>
          <a:p>
            <a:pPr algn="l"/>
            <a:endParaRPr lang="nl-NL" sz="28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191" y="5071958"/>
            <a:ext cx="3244091" cy="721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Afbeelding 5" descr="C:\Users\D.W. de Hoop\AppData\Local\Microsoft\Windows\INetCache\Content.Word\PZH_groot_jpg.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1315" y="4864477"/>
            <a:ext cx="1170915" cy="929168"/>
          </a:xfrm>
          <a:prstGeom prst="rect">
            <a:avLst/>
          </a:prstGeom>
          <a:noFill/>
          <a:ln>
            <a:solidFill>
              <a:schemeClr val="tx1"/>
            </a:solidFill>
          </a:ln>
        </p:spPr>
      </p:pic>
      <p:pic>
        <p:nvPicPr>
          <p:cNvPr id="9" name="Afbeelding 8">
            <a:extLst>
              <a:ext uri="{FF2B5EF4-FFF2-40B4-BE49-F238E27FC236}">
                <a16:creationId xmlns:a16="http://schemas.microsoft.com/office/drawing/2014/main" xmlns="" id="{592D8D94-8B2D-43C6-9DCB-60083D75C6CC}"/>
              </a:ext>
            </a:extLst>
          </p:cNvPr>
          <p:cNvPicPr/>
          <p:nvPr/>
        </p:nvPicPr>
        <p:blipFill>
          <a:blip r:embed="rId5"/>
          <a:stretch>
            <a:fillRect/>
          </a:stretch>
        </p:blipFill>
        <p:spPr>
          <a:xfrm>
            <a:off x="6266742" y="5140612"/>
            <a:ext cx="2592288" cy="653033"/>
          </a:xfrm>
          <a:prstGeom prst="rect">
            <a:avLst/>
          </a:prstGeom>
          <a:ln>
            <a:solidFill>
              <a:schemeClr val="tx1"/>
            </a:solidFill>
          </a:ln>
        </p:spPr>
      </p:pic>
    </p:spTree>
    <p:extLst>
      <p:ext uri="{BB962C8B-B14F-4D97-AF65-F5344CB8AC3E}">
        <p14:creationId xmlns:p14="http://schemas.microsoft.com/office/powerpoint/2010/main" val="1426388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52" y="75500"/>
            <a:ext cx="4895131" cy="32481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2" descr="https://www.clo.nl/sites/default/files/infographics/0101_002g_clo_16_nl.png">
            <a:extLst>
              <a:ext uri="{FF2B5EF4-FFF2-40B4-BE49-F238E27FC236}">
                <a16:creationId xmlns:a16="http://schemas.microsoft.com/office/drawing/2014/main" xmlns="" id="{0DA5416C-032A-4B92-8FD7-EA50B681A5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6273" y="54087"/>
            <a:ext cx="5205525" cy="3230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xmlns="" id="{C0B197FC-38F9-4CAF-8878-DEBEC3B2C6A3}"/>
              </a:ext>
            </a:extLst>
          </p:cNvPr>
          <p:cNvPicPr>
            <a:picLocks noChangeAspect="1"/>
          </p:cNvPicPr>
          <p:nvPr/>
        </p:nvPicPr>
        <p:blipFill>
          <a:blip r:embed="rId4"/>
          <a:stretch>
            <a:fillRect/>
          </a:stretch>
        </p:blipFill>
        <p:spPr>
          <a:xfrm>
            <a:off x="146652" y="3506152"/>
            <a:ext cx="5205523" cy="3201515"/>
          </a:xfrm>
          <a:prstGeom prst="rect">
            <a:avLst/>
          </a:prstGeom>
          <a:ln>
            <a:solidFill>
              <a:schemeClr val="tx1"/>
            </a:solidFill>
          </a:ln>
        </p:spPr>
      </p:pic>
      <p:pic>
        <p:nvPicPr>
          <p:cNvPr id="7" name="Afbeelding 6">
            <a:extLst>
              <a:ext uri="{FF2B5EF4-FFF2-40B4-BE49-F238E27FC236}">
                <a16:creationId xmlns:a16="http://schemas.microsoft.com/office/drawing/2014/main" xmlns="" id="{AF674A44-439B-47DC-AF9A-FC95EC21328E}"/>
              </a:ext>
            </a:extLst>
          </p:cNvPr>
          <p:cNvPicPr>
            <a:picLocks noChangeAspect="1"/>
          </p:cNvPicPr>
          <p:nvPr/>
        </p:nvPicPr>
        <p:blipFill>
          <a:blip r:embed="rId5"/>
          <a:stretch>
            <a:fillRect/>
          </a:stretch>
        </p:blipFill>
        <p:spPr>
          <a:xfrm>
            <a:off x="5616273" y="3489380"/>
            <a:ext cx="6128314" cy="3213628"/>
          </a:xfrm>
          <a:prstGeom prst="rect">
            <a:avLst/>
          </a:prstGeom>
          <a:ln>
            <a:solidFill>
              <a:schemeClr val="tx1"/>
            </a:solidFill>
          </a:ln>
        </p:spPr>
      </p:pic>
    </p:spTree>
    <p:extLst>
      <p:ext uri="{BB962C8B-B14F-4D97-AF65-F5344CB8AC3E}">
        <p14:creationId xmlns:p14="http://schemas.microsoft.com/office/powerpoint/2010/main" val="4184350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xmlns="" id="{993247EE-AB84-4B8C-B07B-D931E03796BB}"/>
              </a:ext>
            </a:extLst>
          </p:cNvPr>
          <p:cNvGraphicFramePr>
            <a:graphicFrameLocks noGrp="1"/>
          </p:cNvGraphicFramePr>
          <p:nvPr/>
        </p:nvGraphicFramePr>
        <p:xfrm>
          <a:off x="226338" y="373455"/>
          <a:ext cx="6961540" cy="6186533"/>
        </p:xfrm>
        <a:graphic>
          <a:graphicData uri="http://schemas.openxmlformats.org/drawingml/2006/table">
            <a:tbl>
              <a:tblPr>
                <a:tableStyleId>{5C22544A-7EE6-4342-B048-85BDC9FD1C3A}</a:tableStyleId>
              </a:tblPr>
              <a:tblGrid>
                <a:gridCol w="3084021">
                  <a:extLst>
                    <a:ext uri="{9D8B030D-6E8A-4147-A177-3AD203B41FA5}">
                      <a16:colId xmlns:a16="http://schemas.microsoft.com/office/drawing/2014/main" xmlns="" val="2341789902"/>
                    </a:ext>
                  </a:extLst>
                </a:gridCol>
                <a:gridCol w="1840375">
                  <a:extLst>
                    <a:ext uri="{9D8B030D-6E8A-4147-A177-3AD203B41FA5}">
                      <a16:colId xmlns:a16="http://schemas.microsoft.com/office/drawing/2014/main" xmlns="" val="2343345999"/>
                    </a:ext>
                  </a:extLst>
                </a:gridCol>
                <a:gridCol w="2037144">
                  <a:extLst>
                    <a:ext uri="{9D8B030D-6E8A-4147-A177-3AD203B41FA5}">
                      <a16:colId xmlns:a16="http://schemas.microsoft.com/office/drawing/2014/main" xmlns="" val="1159868803"/>
                    </a:ext>
                  </a:extLst>
                </a:gridCol>
              </a:tblGrid>
              <a:tr h="1021837">
                <a:tc gridSpan="3">
                  <a:txBody>
                    <a:bodyPr/>
                    <a:lstStyle/>
                    <a:p>
                      <a:pPr algn="l" fontAlgn="t"/>
                      <a:r>
                        <a:rPr lang="nl-NL" sz="2400" b="1" u="none" strike="noStrike" dirty="0">
                          <a:solidFill>
                            <a:schemeClr val="tx1"/>
                          </a:solidFill>
                          <a:effectLst/>
                        </a:rPr>
                        <a:t>Maatschappelijke Kosten en Baten van overheidsplannen (in Stikstofwet) t.a.v. alternatief plan; in mln euro's voor komende 5 jaren. Bron: KCGG</a:t>
                      </a:r>
                      <a:endParaRPr lang="nl-NL" sz="2400" b="1" i="0" u="none" strike="noStrike" dirty="0">
                        <a:solidFill>
                          <a:schemeClr val="tx1"/>
                        </a:solidFill>
                        <a:effectLst/>
                        <a:latin typeface="Calibri" panose="020F0502020204030204" pitchFamily="34" charset="0"/>
                      </a:endParaRPr>
                    </a:p>
                  </a:txBody>
                  <a:tcPr marL="0" marR="0" marT="0" marB="0"/>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xmlns="" val="3935472492"/>
                  </a:ext>
                </a:extLst>
              </a:tr>
              <a:tr h="416874">
                <a:tc>
                  <a:txBody>
                    <a:bodyPr/>
                    <a:lstStyle/>
                    <a:p>
                      <a:pPr algn="ctr" fontAlgn="ctr"/>
                      <a:r>
                        <a:rPr lang="nl-NL" sz="1800" u="none" strike="noStrike" dirty="0">
                          <a:effectLst/>
                        </a:rPr>
                        <a:t> </a:t>
                      </a:r>
                      <a:endParaRPr lang="nl-NL" sz="18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nl-NL" sz="1800" u="none" strike="noStrike" dirty="0">
                          <a:effectLst/>
                        </a:rPr>
                        <a:t>Overheidsplan</a:t>
                      </a:r>
                      <a:endParaRPr lang="nl-NL" sz="18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nl-NL" sz="1800" u="none" strike="noStrike" dirty="0">
                          <a:effectLst/>
                        </a:rPr>
                        <a:t>Alternatief plan</a:t>
                      </a:r>
                      <a:endParaRPr lang="nl-NL" sz="18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2282801825"/>
                  </a:ext>
                </a:extLst>
              </a:tr>
              <a:tr h="1250620">
                <a:tc>
                  <a:txBody>
                    <a:bodyPr/>
                    <a:lstStyle/>
                    <a:p>
                      <a:pPr algn="l" fontAlgn="ctr"/>
                      <a:r>
                        <a:rPr lang="nl-NL" sz="1800" u="none" strike="noStrike" dirty="0">
                          <a:effectLst/>
                        </a:rPr>
                        <a:t>Maatschappelijke Baten van minder emissies en meer biodiversiteit</a:t>
                      </a:r>
                      <a:endParaRPr lang="nl-NL" sz="18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nl-NL" sz="1800" u="none" strike="noStrike" dirty="0">
                          <a:effectLst/>
                        </a:rPr>
                        <a:t>2.541</a:t>
                      </a:r>
                      <a:endParaRPr lang="nl-NL" sz="18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nl-NL" sz="1800" u="none" strike="noStrike" dirty="0">
                          <a:effectLst/>
                        </a:rPr>
                        <a:t>3.201</a:t>
                      </a:r>
                      <a:endParaRPr lang="nl-NL" sz="18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497872949"/>
                  </a:ext>
                </a:extLst>
              </a:tr>
              <a:tr h="833746">
                <a:tc>
                  <a:txBody>
                    <a:bodyPr/>
                    <a:lstStyle/>
                    <a:p>
                      <a:pPr algn="l" fontAlgn="ctr"/>
                      <a:r>
                        <a:rPr lang="nl-NL" sz="1800" u="none" strike="noStrike" dirty="0">
                          <a:effectLst/>
                        </a:rPr>
                        <a:t>Baten voor de landbouw door hogere gewasopbrengsten</a:t>
                      </a:r>
                      <a:endParaRPr lang="nl-NL" sz="18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nl-NL" sz="1800" u="none" strike="noStrike" dirty="0">
                          <a:effectLst/>
                        </a:rPr>
                        <a:t> </a:t>
                      </a:r>
                      <a:endParaRPr lang="nl-NL" sz="18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nl-NL" sz="1800" u="none" strike="noStrike" dirty="0">
                          <a:effectLst/>
                        </a:rPr>
                        <a:t>2.917</a:t>
                      </a:r>
                      <a:endParaRPr lang="nl-NL" sz="18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2645277949"/>
                  </a:ext>
                </a:extLst>
              </a:tr>
              <a:tr h="450327">
                <a:tc>
                  <a:txBody>
                    <a:bodyPr/>
                    <a:lstStyle/>
                    <a:p>
                      <a:pPr algn="l" fontAlgn="ctr"/>
                      <a:r>
                        <a:rPr lang="nl-NL" sz="1800" u="none" strike="noStrike" dirty="0">
                          <a:effectLst/>
                        </a:rPr>
                        <a:t>Kosten voor de landbouw</a:t>
                      </a:r>
                      <a:endParaRPr lang="nl-NL" sz="18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nl-NL" sz="1800" u="none" strike="noStrike" dirty="0">
                          <a:effectLst/>
                        </a:rPr>
                        <a:t> </a:t>
                      </a:r>
                      <a:endParaRPr lang="nl-NL" sz="18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nl-NL" sz="1800" u="none" strike="noStrike" dirty="0">
                          <a:effectLst/>
                        </a:rPr>
                        <a:t>2.403</a:t>
                      </a:r>
                      <a:endParaRPr lang="nl-NL" sz="18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851519862"/>
                  </a:ext>
                </a:extLst>
              </a:tr>
              <a:tr h="470194">
                <a:tc>
                  <a:txBody>
                    <a:bodyPr/>
                    <a:lstStyle/>
                    <a:p>
                      <a:pPr algn="l" fontAlgn="ctr"/>
                      <a:r>
                        <a:rPr lang="nl-NL" sz="1800" u="none" strike="noStrike" dirty="0">
                          <a:effectLst/>
                        </a:rPr>
                        <a:t>Kosten voor de overheid</a:t>
                      </a:r>
                      <a:endParaRPr lang="nl-NL" sz="18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nl-NL" sz="1800" u="none" strike="noStrike" dirty="0">
                          <a:solidFill>
                            <a:srgbClr val="FF0000"/>
                          </a:solidFill>
                          <a:effectLst/>
                        </a:rPr>
                        <a:t>1.736</a:t>
                      </a:r>
                      <a:endParaRPr lang="nl-NL" sz="1800" b="0" i="0" u="none" strike="noStrike" dirty="0">
                        <a:solidFill>
                          <a:srgbClr val="FF0000"/>
                        </a:solidFill>
                        <a:effectLst/>
                        <a:latin typeface="Calibri" panose="020F0502020204030204" pitchFamily="34" charset="0"/>
                      </a:endParaRPr>
                    </a:p>
                  </a:txBody>
                  <a:tcPr marL="0" marR="0" marT="0" marB="0" anchor="ctr"/>
                </a:tc>
                <a:tc>
                  <a:txBody>
                    <a:bodyPr/>
                    <a:lstStyle/>
                    <a:p>
                      <a:pPr algn="ctr" fontAlgn="ctr"/>
                      <a:r>
                        <a:rPr lang="nl-NL" sz="1800" u="none" strike="noStrike" dirty="0">
                          <a:solidFill>
                            <a:srgbClr val="FF0000"/>
                          </a:solidFill>
                          <a:effectLst/>
                        </a:rPr>
                        <a:t>1.750</a:t>
                      </a:r>
                      <a:endParaRPr lang="nl-NL" sz="1800" b="0" i="0" u="none" strike="noStrike" dirty="0">
                        <a:solidFill>
                          <a:srgbClr val="FF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794474642"/>
                  </a:ext>
                </a:extLst>
              </a:tr>
              <a:tr h="833746">
                <a:tc>
                  <a:txBody>
                    <a:bodyPr/>
                    <a:lstStyle/>
                    <a:p>
                      <a:pPr algn="l" fontAlgn="ctr"/>
                      <a:r>
                        <a:rPr lang="nl-NL" sz="1800" u="none" strike="noStrike" dirty="0">
                          <a:effectLst/>
                        </a:rPr>
                        <a:t>Netto Maatschappelijke Baten minus Kosten</a:t>
                      </a:r>
                      <a:endParaRPr lang="nl-NL" sz="18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nl-NL" sz="1800" u="none" strike="noStrike" dirty="0">
                          <a:solidFill>
                            <a:srgbClr val="00B050"/>
                          </a:solidFill>
                          <a:effectLst/>
                        </a:rPr>
                        <a:t>805</a:t>
                      </a:r>
                      <a:endParaRPr lang="nl-NL" sz="1800" b="1" i="0" u="none" strike="noStrike" dirty="0">
                        <a:solidFill>
                          <a:srgbClr val="00B050"/>
                        </a:solidFill>
                        <a:effectLst/>
                        <a:latin typeface="Calibri" panose="020F0502020204030204" pitchFamily="34" charset="0"/>
                      </a:endParaRPr>
                    </a:p>
                  </a:txBody>
                  <a:tcPr marL="0" marR="0" marT="0" marB="0" anchor="ctr"/>
                </a:tc>
                <a:tc>
                  <a:txBody>
                    <a:bodyPr/>
                    <a:lstStyle/>
                    <a:p>
                      <a:pPr algn="ctr" fontAlgn="ctr"/>
                      <a:r>
                        <a:rPr lang="nl-NL" sz="1800" u="none" strike="noStrike" dirty="0">
                          <a:solidFill>
                            <a:srgbClr val="00B050"/>
                          </a:solidFill>
                          <a:effectLst/>
                        </a:rPr>
                        <a:t>1.965</a:t>
                      </a:r>
                      <a:endParaRPr lang="nl-NL" sz="1800" b="1" i="0" u="none" strike="noStrike" dirty="0">
                        <a:solidFill>
                          <a:srgbClr val="00B05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2405213334"/>
                  </a:ext>
                </a:extLst>
              </a:tr>
              <a:tr h="833746">
                <a:tc>
                  <a:txBody>
                    <a:bodyPr/>
                    <a:lstStyle/>
                    <a:p>
                      <a:pPr algn="l" fontAlgn="ctr"/>
                      <a:r>
                        <a:rPr lang="nl-NL" sz="1800" u="none" strike="noStrike" dirty="0">
                          <a:effectLst/>
                        </a:rPr>
                        <a:t>Kosten en Baten voor andere ketenpartijen in de agribusiness</a:t>
                      </a:r>
                      <a:endParaRPr lang="nl-NL" sz="18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nl-NL" sz="1800" u="none" strike="noStrike" dirty="0">
                          <a:effectLst/>
                        </a:rPr>
                        <a:t>pm</a:t>
                      </a:r>
                      <a:endParaRPr lang="nl-NL" sz="18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nl-NL" sz="1800" u="none" strike="noStrike" dirty="0">
                          <a:effectLst/>
                        </a:rPr>
                        <a:t>pm</a:t>
                      </a:r>
                      <a:endParaRPr lang="nl-NL" sz="18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4219023406"/>
                  </a:ext>
                </a:extLst>
              </a:tr>
            </a:tbl>
          </a:graphicData>
        </a:graphic>
      </p:graphicFrame>
      <p:sp>
        <p:nvSpPr>
          <p:cNvPr id="2" name="Tekstvak 1">
            <a:extLst>
              <a:ext uri="{FF2B5EF4-FFF2-40B4-BE49-F238E27FC236}">
                <a16:creationId xmlns:a16="http://schemas.microsoft.com/office/drawing/2014/main" xmlns="" id="{B9711C33-E862-4C3D-B7E8-9900D07A13DB}"/>
              </a:ext>
            </a:extLst>
          </p:cNvPr>
          <p:cNvSpPr txBox="1"/>
          <p:nvPr/>
        </p:nvSpPr>
        <p:spPr>
          <a:xfrm>
            <a:off x="7347403" y="373455"/>
            <a:ext cx="4618259" cy="3139321"/>
          </a:xfrm>
          <a:prstGeom prst="rect">
            <a:avLst/>
          </a:prstGeom>
          <a:noFill/>
          <a:ln>
            <a:solidFill>
              <a:srgbClr val="7030A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7030A0"/>
                </a:solidFill>
                <a:effectLst/>
                <a:uLnTx/>
                <a:uFillTx/>
                <a:latin typeface="Calibri" panose="020F0502020204030204"/>
                <a:ea typeface="+mn-ea"/>
                <a:cs typeface="+mn-cs"/>
              </a:rPr>
              <a:t>Conclusies: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7030A0"/>
                </a:solidFill>
                <a:effectLst/>
                <a:uLnTx/>
                <a:uFillTx/>
                <a:latin typeface="Calibri" panose="020F0502020204030204"/>
                <a:ea typeface="+mn-ea"/>
                <a:cs typeface="+mn-cs"/>
              </a:rPr>
              <a:t>Het alternatieve plan met doelvoorschriften en stimulering van innovaties levert aanzienlijk hogere maatschappelijke baten op, namelijk baten van 1,750 miljard, dan het overheidsplan met veel middelvoorschriften, baten van 805 miljoen.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7030A0"/>
                </a:solidFill>
                <a:effectLst/>
                <a:uLnTx/>
                <a:uFillTx/>
                <a:latin typeface="Calibri" panose="020F0502020204030204"/>
                <a:ea typeface="+mn-ea"/>
                <a:cs typeface="+mn-cs"/>
              </a:rPr>
              <a:t>Dan zijn nog niet de kosten en baten berekend van overige schakels in de landbouwketen. Bij sanering in het overheidsplan zullen daar hoge kosten gaan optreden.</a:t>
            </a:r>
          </a:p>
        </p:txBody>
      </p:sp>
      <p:sp>
        <p:nvSpPr>
          <p:cNvPr id="5" name="Tekstvak 4">
            <a:extLst>
              <a:ext uri="{FF2B5EF4-FFF2-40B4-BE49-F238E27FC236}">
                <a16:creationId xmlns:a16="http://schemas.microsoft.com/office/drawing/2014/main" xmlns="" id="{16B4F31E-9D3C-4DA6-8938-1D2B55C55216}"/>
              </a:ext>
            </a:extLst>
          </p:cNvPr>
          <p:cNvSpPr txBox="1"/>
          <p:nvPr/>
        </p:nvSpPr>
        <p:spPr>
          <a:xfrm>
            <a:off x="7347402" y="4032966"/>
            <a:ext cx="4618259" cy="92333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Alle kosten en baten; ook van meer of minder emissies worden beprijsd om maatschappelijke kosten en baten te berekenen.  </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3143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5309" y="0"/>
            <a:ext cx="10365187" cy="459759"/>
          </a:xfrm>
        </p:spPr>
        <p:txBody>
          <a:bodyPr>
            <a:noAutofit/>
          </a:bodyPr>
          <a:lstStyle/>
          <a:p>
            <a:pPr algn="l"/>
            <a:r>
              <a:rPr lang="nl-NL" sz="3200" b="1" dirty="0"/>
              <a:t>Vele innovaties voor sluiten kringloop </a:t>
            </a:r>
            <a:r>
              <a:rPr lang="nl-NL" sz="3200" b="1" dirty="0">
                <a:solidFill>
                  <a:srgbClr val="FF0000"/>
                </a:solidFill>
              </a:rPr>
              <a:t>en</a:t>
            </a:r>
            <a:r>
              <a:rPr lang="nl-NL" sz="3200" b="1" dirty="0"/>
              <a:t> verdienmodellen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715" y="399836"/>
            <a:ext cx="10365187" cy="6230686"/>
          </a:xfrm>
          <a:prstGeom prst="rect">
            <a:avLst/>
          </a:prstGeom>
          <a:solidFill>
            <a:schemeClr val="tx1"/>
          </a:solidFill>
          <a:ln>
            <a:noFill/>
          </a:ln>
        </p:spPr>
      </p:pic>
      <p:pic>
        <p:nvPicPr>
          <p:cNvPr id="4" name="Afbeelding 3">
            <a:extLst>
              <a:ext uri="{FF2B5EF4-FFF2-40B4-BE49-F238E27FC236}">
                <a16:creationId xmlns:a16="http://schemas.microsoft.com/office/drawing/2014/main" xmlns="" id="{07E00A39-A539-4C06-8EE9-906CAE125DA8}"/>
              </a:ext>
            </a:extLst>
          </p:cNvPr>
          <p:cNvPicPr>
            <a:picLocks noChangeAspect="1"/>
          </p:cNvPicPr>
          <p:nvPr/>
        </p:nvPicPr>
        <p:blipFill>
          <a:blip r:embed="rId4"/>
          <a:stretch>
            <a:fillRect/>
          </a:stretch>
        </p:blipFill>
        <p:spPr>
          <a:xfrm>
            <a:off x="90190" y="460089"/>
            <a:ext cx="1321243" cy="1682642"/>
          </a:xfrm>
          <a:prstGeom prst="rect">
            <a:avLst/>
          </a:prstGeom>
        </p:spPr>
      </p:pic>
      <p:pic>
        <p:nvPicPr>
          <p:cNvPr id="6" name="Afbeelding 5">
            <a:extLst>
              <a:ext uri="{FF2B5EF4-FFF2-40B4-BE49-F238E27FC236}">
                <a16:creationId xmlns:a16="http://schemas.microsoft.com/office/drawing/2014/main" xmlns="" id="{3E3886D1-DFA3-4B93-B97B-40DFA1788AAC}"/>
              </a:ext>
            </a:extLst>
          </p:cNvPr>
          <p:cNvPicPr>
            <a:picLocks noChangeAspect="1"/>
          </p:cNvPicPr>
          <p:nvPr/>
        </p:nvPicPr>
        <p:blipFill>
          <a:blip r:embed="rId5"/>
          <a:stretch>
            <a:fillRect/>
          </a:stretch>
        </p:blipFill>
        <p:spPr>
          <a:xfrm>
            <a:off x="20870" y="2143061"/>
            <a:ext cx="1470423" cy="1582747"/>
          </a:xfrm>
          <a:prstGeom prst="rect">
            <a:avLst/>
          </a:prstGeom>
        </p:spPr>
      </p:pic>
      <p:pic>
        <p:nvPicPr>
          <p:cNvPr id="8" name="Afbeelding 7">
            <a:extLst>
              <a:ext uri="{FF2B5EF4-FFF2-40B4-BE49-F238E27FC236}">
                <a16:creationId xmlns:a16="http://schemas.microsoft.com/office/drawing/2014/main" xmlns="" id="{612D521A-CBC8-4DFC-8AB5-D5BCA3FB8E8A}"/>
              </a:ext>
            </a:extLst>
          </p:cNvPr>
          <p:cNvPicPr>
            <a:picLocks noChangeAspect="1"/>
          </p:cNvPicPr>
          <p:nvPr/>
        </p:nvPicPr>
        <p:blipFill>
          <a:blip r:embed="rId6"/>
          <a:stretch>
            <a:fillRect/>
          </a:stretch>
        </p:blipFill>
        <p:spPr>
          <a:xfrm>
            <a:off x="20870" y="3861575"/>
            <a:ext cx="1459885" cy="1582747"/>
          </a:xfrm>
          <a:prstGeom prst="rect">
            <a:avLst/>
          </a:prstGeom>
        </p:spPr>
      </p:pic>
      <p:pic>
        <p:nvPicPr>
          <p:cNvPr id="10" name="Afbeelding 9">
            <a:extLst>
              <a:ext uri="{FF2B5EF4-FFF2-40B4-BE49-F238E27FC236}">
                <a16:creationId xmlns:a16="http://schemas.microsoft.com/office/drawing/2014/main" xmlns="" id="{D3985AC8-C73B-4D96-8E23-0A218142CE58}"/>
              </a:ext>
            </a:extLst>
          </p:cNvPr>
          <p:cNvPicPr>
            <a:picLocks noChangeAspect="1"/>
          </p:cNvPicPr>
          <p:nvPr/>
        </p:nvPicPr>
        <p:blipFill>
          <a:blip r:embed="rId7"/>
          <a:stretch>
            <a:fillRect/>
          </a:stretch>
        </p:blipFill>
        <p:spPr>
          <a:xfrm>
            <a:off x="4962617" y="5444322"/>
            <a:ext cx="2210540" cy="649802"/>
          </a:xfrm>
          <a:prstGeom prst="rect">
            <a:avLst/>
          </a:prstGeom>
        </p:spPr>
      </p:pic>
      <p:pic>
        <p:nvPicPr>
          <p:cNvPr id="12" name="Picture 4">
            <a:extLst>
              <a:ext uri="{FF2B5EF4-FFF2-40B4-BE49-F238E27FC236}">
                <a16:creationId xmlns:a16="http://schemas.microsoft.com/office/drawing/2014/main" xmlns="" id="{8968AFBD-BA2F-45B0-AC97-0C38FEC0125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42454" y="5326317"/>
            <a:ext cx="1781774" cy="752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Afbeelding 12">
            <a:extLst>
              <a:ext uri="{FF2B5EF4-FFF2-40B4-BE49-F238E27FC236}">
                <a16:creationId xmlns:a16="http://schemas.microsoft.com/office/drawing/2014/main" xmlns="" id="{F4AC0D13-45D4-45FF-9A16-7A1168376DBF}"/>
              </a:ext>
            </a:extLst>
          </p:cNvPr>
          <p:cNvPicPr>
            <a:picLocks noChangeAspect="1"/>
          </p:cNvPicPr>
          <p:nvPr/>
        </p:nvPicPr>
        <p:blipFill>
          <a:blip r:embed="rId9"/>
          <a:stretch>
            <a:fillRect/>
          </a:stretch>
        </p:blipFill>
        <p:spPr>
          <a:xfrm>
            <a:off x="0" y="5580089"/>
            <a:ext cx="1667696" cy="1050432"/>
          </a:xfrm>
          <a:prstGeom prst="rect">
            <a:avLst/>
          </a:prstGeom>
        </p:spPr>
      </p:pic>
      <p:pic>
        <p:nvPicPr>
          <p:cNvPr id="17" name="Afbeelding 16">
            <a:extLst>
              <a:ext uri="{FF2B5EF4-FFF2-40B4-BE49-F238E27FC236}">
                <a16:creationId xmlns:a16="http://schemas.microsoft.com/office/drawing/2014/main" xmlns="" id="{C19EE2D2-2C25-4823-9DFD-44A4FF998C51}"/>
              </a:ext>
            </a:extLst>
          </p:cNvPr>
          <p:cNvPicPr>
            <a:picLocks noChangeAspect="1"/>
          </p:cNvPicPr>
          <p:nvPr/>
        </p:nvPicPr>
        <p:blipFill>
          <a:blip r:embed="rId10"/>
          <a:stretch>
            <a:fillRect/>
          </a:stretch>
        </p:blipFill>
        <p:spPr>
          <a:xfrm>
            <a:off x="1450715" y="1445987"/>
            <a:ext cx="2513404" cy="1421500"/>
          </a:xfrm>
          <a:prstGeom prst="rect">
            <a:avLst/>
          </a:prstGeom>
          <a:ln>
            <a:solidFill>
              <a:schemeClr val="tx1"/>
            </a:solidFill>
          </a:ln>
        </p:spPr>
      </p:pic>
      <p:pic>
        <p:nvPicPr>
          <p:cNvPr id="19" name="Afbeelding 18">
            <a:extLst>
              <a:ext uri="{FF2B5EF4-FFF2-40B4-BE49-F238E27FC236}">
                <a16:creationId xmlns:a16="http://schemas.microsoft.com/office/drawing/2014/main" xmlns="" id="{630CF329-6895-44C6-B4D9-5FEFA42896A8}"/>
              </a:ext>
            </a:extLst>
          </p:cNvPr>
          <p:cNvPicPr>
            <a:picLocks noChangeAspect="1"/>
          </p:cNvPicPr>
          <p:nvPr/>
        </p:nvPicPr>
        <p:blipFill>
          <a:blip r:embed="rId11"/>
          <a:stretch>
            <a:fillRect/>
          </a:stretch>
        </p:blipFill>
        <p:spPr>
          <a:xfrm>
            <a:off x="3803374" y="1426265"/>
            <a:ext cx="1040208" cy="779590"/>
          </a:xfrm>
          <a:prstGeom prst="rect">
            <a:avLst/>
          </a:prstGeom>
        </p:spPr>
      </p:pic>
      <p:pic>
        <p:nvPicPr>
          <p:cNvPr id="22" name="Afbeelding 21">
            <a:extLst>
              <a:ext uri="{FF2B5EF4-FFF2-40B4-BE49-F238E27FC236}">
                <a16:creationId xmlns:a16="http://schemas.microsoft.com/office/drawing/2014/main" xmlns="" id="{E913D8EB-94C5-43AF-885A-560CB8EA2187}"/>
              </a:ext>
            </a:extLst>
          </p:cNvPr>
          <p:cNvPicPr>
            <a:picLocks noChangeAspect="1"/>
          </p:cNvPicPr>
          <p:nvPr/>
        </p:nvPicPr>
        <p:blipFill>
          <a:blip r:embed="rId12"/>
          <a:stretch>
            <a:fillRect/>
          </a:stretch>
        </p:blipFill>
        <p:spPr>
          <a:xfrm>
            <a:off x="2298342" y="2867487"/>
            <a:ext cx="1665777" cy="1088938"/>
          </a:xfrm>
          <a:prstGeom prst="rect">
            <a:avLst/>
          </a:prstGeom>
        </p:spPr>
      </p:pic>
      <p:pic>
        <p:nvPicPr>
          <p:cNvPr id="24" name="Afbeelding 23">
            <a:extLst>
              <a:ext uri="{FF2B5EF4-FFF2-40B4-BE49-F238E27FC236}">
                <a16:creationId xmlns:a16="http://schemas.microsoft.com/office/drawing/2014/main" xmlns="" id="{35896E34-ABFA-4AAD-9D81-488A129F9ECB}"/>
              </a:ext>
            </a:extLst>
          </p:cNvPr>
          <p:cNvPicPr>
            <a:picLocks noChangeAspect="1"/>
          </p:cNvPicPr>
          <p:nvPr/>
        </p:nvPicPr>
        <p:blipFill>
          <a:blip r:embed="rId13"/>
          <a:stretch>
            <a:fillRect/>
          </a:stretch>
        </p:blipFill>
        <p:spPr>
          <a:xfrm>
            <a:off x="2638097" y="369133"/>
            <a:ext cx="1321243" cy="1039573"/>
          </a:xfrm>
          <a:prstGeom prst="rect">
            <a:avLst/>
          </a:prstGeom>
        </p:spPr>
      </p:pic>
      <p:pic>
        <p:nvPicPr>
          <p:cNvPr id="28" name="Afbeelding 27">
            <a:extLst>
              <a:ext uri="{FF2B5EF4-FFF2-40B4-BE49-F238E27FC236}">
                <a16:creationId xmlns:a16="http://schemas.microsoft.com/office/drawing/2014/main" xmlns="" id="{381DED22-F960-4AAF-B11F-176BBFB198F9}"/>
              </a:ext>
            </a:extLst>
          </p:cNvPr>
          <p:cNvPicPr>
            <a:picLocks noChangeAspect="1"/>
          </p:cNvPicPr>
          <p:nvPr/>
        </p:nvPicPr>
        <p:blipFill>
          <a:blip r:embed="rId14"/>
          <a:stretch>
            <a:fillRect/>
          </a:stretch>
        </p:blipFill>
        <p:spPr>
          <a:xfrm>
            <a:off x="6122661" y="398304"/>
            <a:ext cx="2835953" cy="825623"/>
          </a:xfrm>
          <a:prstGeom prst="rect">
            <a:avLst/>
          </a:prstGeom>
        </p:spPr>
      </p:pic>
      <p:sp>
        <p:nvSpPr>
          <p:cNvPr id="5" name="Tekstvak 4">
            <a:extLst>
              <a:ext uri="{FF2B5EF4-FFF2-40B4-BE49-F238E27FC236}">
                <a16:creationId xmlns:a16="http://schemas.microsoft.com/office/drawing/2014/main" xmlns="" id="{2E2A4712-506B-4D73-A644-0039D2105058}"/>
              </a:ext>
            </a:extLst>
          </p:cNvPr>
          <p:cNvSpPr txBox="1"/>
          <p:nvPr/>
        </p:nvSpPr>
        <p:spPr>
          <a:xfrm>
            <a:off x="5083728" y="1862356"/>
            <a:ext cx="864066" cy="369332"/>
          </a:xfrm>
          <a:prstGeom prst="rect">
            <a:avLst/>
          </a:prstGeom>
          <a:noFill/>
        </p:spPr>
        <p:txBody>
          <a:bodyPr wrap="square" rtlCol="0">
            <a:spAutoFit/>
          </a:bodyPr>
          <a:lstStyle/>
          <a:p>
            <a:endParaRPr lang="nl-NL" dirty="0"/>
          </a:p>
        </p:txBody>
      </p:sp>
      <p:sp>
        <p:nvSpPr>
          <p:cNvPr id="7" name="Pijl: rechts 6">
            <a:extLst>
              <a:ext uri="{FF2B5EF4-FFF2-40B4-BE49-F238E27FC236}">
                <a16:creationId xmlns:a16="http://schemas.microsoft.com/office/drawing/2014/main" xmlns="" id="{2FDD3C9B-9B1C-45E5-A039-C4E76988C5F3}"/>
              </a:ext>
            </a:extLst>
          </p:cNvPr>
          <p:cNvSpPr/>
          <p:nvPr/>
        </p:nvSpPr>
        <p:spPr>
          <a:xfrm rot="2744051">
            <a:off x="4985573" y="1522080"/>
            <a:ext cx="703503" cy="3693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99392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xmlns="" id="{DED069B3-2E76-42CF-85DB-96684EB659E0}"/>
              </a:ext>
            </a:extLst>
          </p:cNvPr>
          <p:cNvPicPr>
            <a:picLocks noChangeAspect="1"/>
          </p:cNvPicPr>
          <p:nvPr/>
        </p:nvPicPr>
        <p:blipFill>
          <a:blip r:embed="rId2"/>
          <a:stretch>
            <a:fillRect/>
          </a:stretch>
        </p:blipFill>
        <p:spPr>
          <a:xfrm>
            <a:off x="2982897" y="0"/>
            <a:ext cx="5699464" cy="6858000"/>
          </a:xfrm>
          <a:prstGeom prst="rect">
            <a:avLst/>
          </a:prstGeom>
        </p:spPr>
      </p:pic>
    </p:spTree>
    <p:extLst>
      <p:ext uri="{BB962C8B-B14F-4D97-AF65-F5344CB8AC3E}">
        <p14:creationId xmlns:p14="http://schemas.microsoft.com/office/powerpoint/2010/main" val="462603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xmlns="" id="{0F223E7E-DBCD-42AC-A05B-F4E26E7E8199}"/>
              </a:ext>
            </a:extLst>
          </p:cNvPr>
          <p:cNvPicPr>
            <a:picLocks noChangeAspect="1"/>
          </p:cNvPicPr>
          <p:nvPr/>
        </p:nvPicPr>
        <p:blipFill>
          <a:blip r:embed="rId2"/>
          <a:stretch>
            <a:fillRect/>
          </a:stretch>
        </p:blipFill>
        <p:spPr>
          <a:xfrm>
            <a:off x="7086678" y="270306"/>
            <a:ext cx="4745510" cy="3229907"/>
          </a:xfrm>
          <a:prstGeom prst="rect">
            <a:avLst/>
          </a:prstGeom>
        </p:spPr>
      </p:pic>
      <p:sp>
        <p:nvSpPr>
          <p:cNvPr id="2" name="Titel 1">
            <a:extLst>
              <a:ext uri="{FF2B5EF4-FFF2-40B4-BE49-F238E27FC236}">
                <a16:creationId xmlns:a16="http://schemas.microsoft.com/office/drawing/2014/main" xmlns="" id="{080238F9-7C64-44CB-93F2-CCA0BFC46063}"/>
              </a:ext>
            </a:extLst>
          </p:cNvPr>
          <p:cNvSpPr>
            <a:spLocks noGrp="1"/>
          </p:cNvSpPr>
          <p:nvPr>
            <p:ph type="title"/>
          </p:nvPr>
        </p:nvSpPr>
        <p:spPr>
          <a:xfrm>
            <a:off x="343949" y="118582"/>
            <a:ext cx="10442558" cy="1325563"/>
          </a:xfrm>
        </p:spPr>
        <p:txBody>
          <a:bodyPr>
            <a:normAutofit/>
          </a:bodyPr>
          <a:lstStyle/>
          <a:p>
            <a:r>
              <a:rPr lang="nl-NL" sz="3600" b="1" dirty="0"/>
              <a:t>Voorbeeld innovatie:</a:t>
            </a:r>
          </a:p>
        </p:txBody>
      </p:sp>
      <p:pic>
        <p:nvPicPr>
          <p:cNvPr id="4" name="Afbeelding 3">
            <a:extLst>
              <a:ext uri="{FF2B5EF4-FFF2-40B4-BE49-F238E27FC236}">
                <a16:creationId xmlns:a16="http://schemas.microsoft.com/office/drawing/2014/main" xmlns="" id="{3161D0B3-E8E0-4889-AECA-374F6E4479F0}"/>
              </a:ext>
            </a:extLst>
          </p:cNvPr>
          <p:cNvPicPr>
            <a:picLocks noChangeAspect="1"/>
          </p:cNvPicPr>
          <p:nvPr/>
        </p:nvPicPr>
        <p:blipFill>
          <a:blip r:embed="rId3"/>
          <a:stretch>
            <a:fillRect/>
          </a:stretch>
        </p:blipFill>
        <p:spPr>
          <a:xfrm>
            <a:off x="7170272" y="3654426"/>
            <a:ext cx="4797738" cy="3080594"/>
          </a:xfrm>
          <a:prstGeom prst="rect">
            <a:avLst/>
          </a:prstGeom>
        </p:spPr>
      </p:pic>
      <p:pic>
        <p:nvPicPr>
          <p:cNvPr id="5" name="Afbeelding 4">
            <a:extLst>
              <a:ext uri="{FF2B5EF4-FFF2-40B4-BE49-F238E27FC236}">
                <a16:creationId xmlns:a16="http://schemas.microsoft.com/office/drawing/2014/main" xmlns="" id="{9AE5EC87-3EEC-4C4A-9A91-EE0128374778}"/>
              </a:ext>
            </a:extLst>
          </p:cNvPr>
          <p:cNvPicPr>
            <a:picLocks noChangeAspect="1"/>
          </p:cNvPicPr>
          <p:nvPr/>
        </p:nvPicPr>
        <p:blipFill>
          <a:blip r:embed="rId4"/>
          <a:stretch>
            <a:fillRect/>
          </a:stretch>
        </p:blipFill>
        <p:spPr>
          <a:xfrm>
            <a:off x="0" y="1379610"/>
            <a:ext cx="3196619" cy="5403376"/>
          </a:xfrm>
          <a:prstGeom prst="rect">
            <a:avLst/>
          </a:prstGeom>
        </p:spPr>
      </p:pic>
      <p:pic>
        <p:nvPicPr>
          <p:cNvPr id="6" name="Afbeelding 5">
            <a:extLst>
              <a:ext uri="{FF2B5EF4-FFF2-40B4-BE49-F238E27FC236}">
                <a16:creationId xmlns:a16="http://schemas.microsoft.com/office/drawing/2014/main" xmlns="" id="{A8643B6C-CCA2-439F-84EB-538E1A0D6FAD}"/>
              </a:ext>
            </a:extLst>
          </p:cNvPr>
          <p:cNvPicPr>
            <a:picLocks noChangeAspect="1"/>
          </p:cNvPicPr>
          <p:nvPr/>
        </p:nvPicPr>
        <p:blipFill>
          <a:blip r:embed="rId5"/>
          <a:stretch>
            <a:fillRect/>
          </a:stretch>
        </p:blipFill>
        <p:spPr>
          <a:xfrm>
            <a:off x="2566346" y="3306793"/>
            <a:ext cx="4235183" cy="3491919"/>
          </a:xfrm>
          <a:prstGeom prst="rect">
            <a:avLst/>
          </a:prstGeom>
          <a:ln>
            <a:solidFill>
              <a:schemeClr val="tx1"/>
            </a:solidFill>
          </a:ln>
        </p:spPr>
      </p:pic>
      <p:sp>
        <p:nvSpPr>
          <p:cNvPr id="8" name="Tekstvak 7">
            <a:extLst>
              <a:ext uri="{FF2B5EF4-FFF2-40B4-BE49-F238E27FC236}">
                <a16:creationId xmlns:a16="http://schemas.microsoft.com/office/drawing/2014/main" xmlns="" id="{C5391CDE-E694-4F7C-B335-12E5BCCCFC1B}"/>
              </a:ext>
            </a:extLst>
          </p:cNvPr>
          <p:cNvSpPr txBox="1"/>
          <p:nvPr/>
        </p:nvSpPr>
        <p:spPr>
          <a:xfrm>
            <a:off x="64316" y="2853882"/>
            <a:ext cx="6831434" cy="400110"/>
          </a:xfrm>
          <a:prstGeom prst="rect">
            <a:avLst/>
          </a:prstGeom>
          <a:noFill/>
          <a:ln>
            <a:solidFill>
              <a:srgbClr val="FF0000"/>
            </a:solidFill>
          </a:ln>
        </p:spPr>
        <p:txBody>
          <a:bodyPr wrap="square">
            <a:spAutoFit/>
          </a:bodyPr>
          <a:lstStyle/>
          <a:p>
            <a:r>
              <a:rPr lang="nl-NL" sz="2000" b="1" dirty="0">
                <a:solidFill>
                  <a:srgbClr val="FF0000"/>
                </a:solidFill>
              </a:rPr>
              <a:t>Gestabiliseerde vloeibare zuurstof toevoegen aan de drijfmest</a:t>
            </a:r>
            <a:endParaRPr lang="nl-NL" sz="2000" dirty="0">
              <a:solidFill>
                <a:srgbClr val="FF0000"/>
              </a:solidFill>
            </a:endParaRPr>
          </a:p>
        </p:txBody>
      </p:sp>
      <p:sp>
        <p:nvSpPr>
          <p:cNvPr id="10" name="Tekstvak 9">
            <a:extLst>
              <a:ext uri="{FF2B5EF4-FFF2-40B4-BE49-F238E27FC236}">
                <a16:creationId xmlns:a16="http://schemas.microsoft.com/office/drawing/2014/main" xmlns="" id="{AD224D93-5E93-4E26-AB9C-EA14914D6CF1}"/>
              </a:ext>
            </a:extLst>
          </p:cNvPr>
          <p:cNvSpPr txBox="1"/>
          <p:nvPr/>
        </p:nvSpPr>
        <p:spPr>
          <a:xfrm>
            <a:off x="7110603" y="270306"/>
            <a:ext cx="4454555" cy="369332"/>
          </a:xfrm>
          <a:prstGeom prst="rect">
            <a:avLst/>
          </a:prstGeom>
          <a:noFill/>
        </p:spPr>
        <p:txBody>
          <a:bodyPr wrap="square">
            <a:spAutoFit/>
          </a:bodyPr>
          <a:lstStyle/>
          <a:p>
            <a:pPr marL="90170" algn="ctr"/>
            <a:r>
              <a:rPr lang="nl-NL" sz="1800" b="1" u="none" strike="noStrike" kern="1400" spc="-50" dirty="0">
                <a:solidFill>
                  <a:srgbClr val="385623"/>
                </a:solidFill>
                <a:effectLst/>
                <a:latin typeface="Calibri Light" panose="020F0302020204030204" pitchFamily="34" charset="0"/>
                <a:ea typeface="Times New Roman" panose="02020603050405020304" pitchFamily="18" charset="0"/>
                <a:cs typeface="Times New Roman" panose="02020603050405020304" pitchFamily="18" charset="0"/>
              </a:rPr>
              <a:t>BEMESTING MET PRECISIE</a:t>
            </a:r>
            <a:endParaRPr lang="nl-NL" sz="2800" kern="1400" spc="-5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11" name="Afbeelding 10">
            <a:extLst>
              <a:ext uri="{FF2B5EF4-FFF2-40B4-BE49-F238E27FC236}">
                <a16:creationId xmlns:a16="http://schemas.microsoft.com/office/drawing/2014/main" xmlns="" id="{455A801C-DFCE-4B93-9874-DFD9FF63999F}"/>
              </a:ext>
            </a:extLst>
          </p:cNvPr>
          <p:cNvPicPr>
            <a:picLocks noChangeAspect="1"/>
          </p:cNvPicPr>
          <p:nvPr/>
        </p:nvPicPr>
        <p:blipFill>
          <a:blip r:embed="rId6"/>
          <a:stretch>
            <a:fillRect/>
          </a:stretch>
        </p:blipFill>
        <p:spPr>
          <a:xfrm>
            <a:off x="4259334" y="162275"/>
            <a:ext cx="2910938" cy="1944652"/>
          </a:xfrm>
          <a:prstGeom prst="rect">
            <a:avLst/>
          </a:prstGeom>
        </p:spPr>
      </p:pic>
      <p:sp>
        <p:nvSpPr>
          <p:cNvPr id="7" name="Tekstvak 6">
            <a:extLst>
              <a:ext uri="{FF2B5EF4-FFF2-40B4-BE49-F238E27FC236}">
                <a16:creationId xmlns:a16="http://schemas.microsoft.com/office/drawing/2014/main" xmlns="" id="{3EB2D3C7-A26C-4077-B264-7A210E239E6D}"/>
              </a:ext>
            </a:extLst>
          </p:cNvPr>
          <p:cNvSpPr txBox="1"/>
          <p:nvPr/>
        </p:nvSpPr>
        <p:spPr>
          <a:xfrm>
            <a:off x="3436436" y="2326373"/>
            <a:ext cx="2910938" cy="400110"/>
          </a:xfrm>
          <a:prstGeom prst="rect">
            <a:avLst/>
          </a:prstGeom>
          <a:noFill/>
          <a:ln>
            <a:solidFill>
              <a:schemeClr val="tx1"/>
            </a:solidFill>
          </a:ln>
        </p:spPr>
        <p:txBody>
          <a:bodyPr wrap="square" rtlCol="0">
            <a:spAutoFit/>
          </a:bodyPr>
          <a:lstStyle/>
          <a:p>
            <a:r>
              <a:rPr lang="nl-NL" sz="2000" dirty="0"/>
              <a:t>Water bij mesttoediening</a:t>
            </a:r>
          </a:p>
        </p:txBody>
      </p:sp>
    </p:spTree>
    <p:extLst>
      <p:ext uri="{BB962C8B-B14F-4D97-AF65-F5344CB8AC3E}">
        <p14:creationId xmlns:p14="http://schemas.microsoft.com/office/powerpoint/2010/main" val="1743313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FB877D5-756C-4D32-831A-432598075165}"/>
              </a:ext>
            </a:extLst>
          </p:cNvPr>
          <p:cNvSpPr>
            <a:spLocks noGrp="1"/>
          </p:cNvSpPr>
          <p:nvPr>
            <p:ph type="title"/>
          </p:nvPr>
        </p:nvSpPr>
        <p:spPr>
          <a:xfrm>
            <a:off x="141912" y="105066"/>
            <a:ext cx="11795621" cy="868057"/>
          </a:xfrm>
        </p:spPr>
        <p:txBody>
          <a:bodyPr>
            <a:noAutofit/>
          </a:bodyPr>
          <a:lstStyle/>
          <a:p>
            <a:r>
              <a:rPr lang="nl-NL" sz="2800" b="1" dirty="0"/>
              <a:t>Voorbeeld 2: Van veel vers gras voeren met optimale benutting van eiwit van eigen land (met laag ureumgehalte) naar gezondere melk met veel gras en hooi</a:t>
            </a:r>
          </a:p>
        </p:txBody>
      </p:sp>
      <p:pic>
        <p:nvPicPr>
          <p:cNvPr id="3" name="Afbeelding 2">
            <a:extLst>
              <a:ext uri="{FF2B5EF4-FFF2-40B4-BE49-F238E27FC236}">
                <a16:creationId xmlns:a16="http://schemas.microsoft.com/office/drawing/2014/main" xmlns="" id="{AE8FB64C-2B0C-4CB1-84E2-45FB17E7F588}"/>
              </a:ext>
            </a:extLst>
          </p:cNvPr>
          <p:cNvPicPr>
            <a:picLocks noChangeAspect="1"/>
          </p:cNvPicPr>
          <p:nvPr/>
        </p:nvPicPr>
        <p:blipFill>
          <a:blip r:embed="rId2"/>
          <a:stretch>
            <a:fillRect/>
          </a:stretch>
        </p:blipFill>
        <p:spPr>
          <a:xfrm>
            <a:off x="319830" y="973123"/>
            <a:ext cx="11416367" cy="5779811"/>
          </a:xfrm>
          <a:prstGeom prst="rect">
            <a:avLst/>
          </a:prstGeom>
          <a:ln w="19050">
            <a:solidFill>
              <a:schemeClr val="tx1"/>
            </a:solidFill>
          </a:ln>
        </p:spPr>
      </p:pic>
      <p:pic>
        <p:nvPicPr>
          <p:cNvPr id="4" name="Afbeelding 3">
            <a:extLst>
              <a:ext uri="{FF2B5EF4-FFF2-40B4-BE49-F238E27FC236}">
                <a16:creationId xmlns:a16="http://schemas.microsoft.com/office/drawing/2014/main" xmlns="" id="{1E50DE66-5FF7-4726-A02D-0909DB6F09A5}"/>
              </a:ext>
            </a:extLst>
          </p:cNvPr>
          <p:cNvPicPr>
            <a:picLocks noChangeAspect="1"/>
          </p:cNvPicPr>
          <p:nvPr/>
        </p:nvPicPr>
        <p:blipFill>
          <a:blip r:embed="rId3"/>
          <a:stretch>
            <a:fillRect/>
          </a:stretch>
        </p:blipFill>
        <p:spPr>
          <a:xfrm>
            <a:off x="8249479" y="1616112"/>
            <a:ext cx="2465560" cy="1632131"/>
          </a:xfrm>
          <a:prstGeom prst="rect">
            <a:avLst/>
          </a:prstGeom>
        </p:spPr>
      </p:pic>
    </p:spTree>
    <p:extLst>
      <p:ext uri="{BB962C8B-B14F-4D97-AF65-F5344CB8AC3E}">
        <p14:creationId xmlns:p14="http://schemas.microsoft.com/office/powerpoint/2010/main" val="1670735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ek 1">
            <a:extLst>
              <a:ext uri="{FF2B5EF4-FFF2-40B4-BE49-F238E27FC236}">
                <a16:creationId xmlns:a16="http://schemas.microsoft.com/office/drawing/2014/main" xmlns="" id="{F421A2FA-6EB8-4AFA-8385-CFAD45F29564}"/>
              </a:ext>
            </a:extLst>
          </p:cNvPr>
          <p:cNvGraphicFramePr>
            <a:graphicFrameLocks/>
          </p:cNvGraphicFramePr>
          <p:nvPr>
            <p:extLst>
              <p:ext uri="{D42A27DB-BD31-4B8C-83A1-F6EECF244321}">
                <p14:modId xmlns:p14="http://schemas.microsoft.com/office/powerpoint/2010/main" val="2703942741"/>
              </p:ext>
            </p:extLst>
          </p:nvPr>
        </p:nvGraphicFramePr>
        <p:xfrm>
          <a:off x="394283" y="142613"/>
          <a:ext cx="10888079" cy="65266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7981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xmlns="" id="{C1B4885F-65EC-418B-A334-4D6778601099}"/>
              </a:ext>
            </a:extLst>
          </p:cNvPr>
          <p:cNvPicPr/>
          <p:nvPr/>
        </p:nvPicPr>
        <p:blipFill>
          <a:blip r:embed="rId2"/>
          <a:stretch>
            <a:fillRect/>
          </a:stretch>
        </p:blipFill>
        <p:spPr bwMode="auto">
          <a:xfrm>
            <a:off x="169324" y="2561550"/>
            <a:ext cx="3574465" cy="1654233"/>
          </a:xfrm>
          <a:prstGeom prst="rect">
            <a:avLst/>
          </a:prstGeom>
          <a:noFill/>
          <a:ln>
            <a:noFill/>
          </a:ln>
        </p:spPr>
      </p:pic>
      <p:pic>
        <p:nvPicPr>
          <p:cNvPr id="3" name="Afbeelding 2">
            <a:extLst>
              <a:ext uri="{FF2B5EF4-FFF2-40B4-BE49-F238E27FC236}">
                <a16:creationId xmlns:a16="http://schemas.microsoft.com/office/drawing/2014/main" xmlns="" id="{B738C1DD-D7F0-4138-90DA-5B22B9229D7B}"/>
              </a:ext>
            </a:extLst>
          </p:cNvPr>
          <p:cNvPicPr>
            <a:picLocks noChangeAspect="1"/>
          </p:cNvPicPr>
          <p:nvPr/>
        </p:nvPicPr>
        <p:blipFill>
          <a:blip r:embed="rId3"/>
          <a:stretch>
            <a:fillRect/>
          </a:stretch>
        </p:blipFill>
        <p:spPr>
          <a:xfrm>
            <a:off x="0" y="82408"/>
            <a:ext cx="3911594" cy="1854239"/>
          </a:xfrm>
          <a:prstGeom prst="rect">
            <a:avLst/>
          </a:prstGeom>
        </p:spPr>
      </p:pic>
      <p:pic>
        <p:nvPicPr>
          <p:cNvPr id="5" name="Afbeelding 4">
            <a:extLst>
              <a:ext uri="{FF2B5EF4-FFF2-40B4-BE49-F238E27FC236}">
                <a16:creationId xmlns:a16="http://schemas.microsoft.com/office/drawing/2014/main" xmlns="" id="{07F04420-F887-4AC3-9A9A-244D742DDF4F}"/>
              </a:ext>
            </a:extLst>
          </p:cNvPr>
          <p:cNvPicPr>
            <a:picLocks noChangeAspect="1"/>
          </p:cNvPicPr>
          <p:nvPr/>
        </p:nvPicPr>
        <p:blipFill>
          <a:blip r:embed="rId4"/>
          <a:stretch>
            <a:fillRect/>
          </a:stretch>
        </p:blipFill>
        <p:spPr>
          <a:xfrm>
            <a:off x="169324" y="4008514"/>
            <a:ext cx="11776278" cy="2800304"/>
          </a:xfrm>
          <a:prstGeom prst="rect">
            <a:avLst/>
          </a:prstGeom>
        </p:spPr>
      </p:pic>
      <p:pic>
        <p:nvPicPr>
          <p:cNvPr id="7" name="Afbeelding 6">
            <a:extLst>
              <a:ext uri="{FF2B5EF4-FFF2-40B4-BE49-F238E27FC236}">
                <a16:creationId xmlns:a16="http://schemas.microsoft.com/office/drawing/2014/main" xmlns="" id="{4B0B0479-AB46-4439-9397-0429C8DE0EAF}"/>
              </a:ext>
            </a:extLst>
          </p:cNvPr>
          <p:cNvPicPr>
            <a:picLocks noChangeAspect="1"/>
          </p:cNvPicPr>
          <p:nvPr/>
        </p:nvPicPr>
        <p:blipFill>
          <a:blip r:embed="rId5"/>
          <a:stretch>
            <a:fillRect/>
          </a:stretch>
        </p:blipFill>
        <p:spPr>
          <a:xfrm>
            <a:off x="9157534" y="82408"/>
            <a:ext cx="2929632" cy="1864311"/>
          </a:xfrm>
          <a:prstGeom prst="rect">
            <a:avLst/>
          </a:prstGeom>
        </p:spPr>
      </p:pic>
      <p:graphicFrame>
        <p:nvGraphicFramePr>
          <p:cNvPr id="13" name="Grafiek 12">
            <a:extLst>
              <a:ext uri="{FF2B5EF4-FFF2-40B4-BE49-F238E27FC236}">
                <a16:creationId xmlns:a16="http://schemas.microsoft.com/office/drawing/2014/main" xmlns="" id="{25C5E1A4-B070-4F9F-A0B5-7A36A51BAE07}"/>
              </a:ext>
            </a:extLst>
          </p:cNvPr>
          <p:cNvGraphicFramePr/>
          <p:nvPr/>
        </p:nvGraphicFramePr>
        <p:xfrm>
          <a:off x="3793524" y="22948"/>
          <a:ext cx="4963289" cy="3926106"/>
        </p:xfrm>
        <a:graphic>
          <a:graphicData uri="http://schemas.openxmlformats.org/drawingml/2006/chart">
            <c:chart xmlns:c="http://schemas.openxmlformats.org/drawingml/2006/chart" xmlns:r="http://schemas.openxmlformats.org/officeDocument/2006/relationships" r:id="rId6"/>
          </a:graphicData>
        </a:graphic>
      </p:graphicFrame>
      <p:sp>
        <p:nvSpPr>
          <p:cNvPr id="2" name="Tekstvak 1">
            <a:extLst>
              <a:ext uri="{FF2B5EF4-FFF2-40B4-BE49-F238E27FC236}">
                <a16:creationId xmlns:a16="http://schemas.microsoft.com/office/drawing/2014/main" xmlns="" id="{28922EE8-DB68-45CE-8032-4B489E6D6B32}"/>
              </a:ext>
            </a:extLst>
          </p:cNvPr>
          <p:cNvSpPr txBox="1"/>
          <p:nvPr/>
        </p:nvSpPr>
        <p:spPr>
          <a:xfrm rot="20446843">
            <a:off x="161665" y="1295457"/>
            <a:ext cx="3548598" cy="1569660"/>
          </a:xfrm>
          <a:prstGeom prst="rect">
            <a:avLst/>
          </a:prstGeom>
          <a:solidFill>
            <a:srgbClr val="FFFF00"/>
          </a:solidFill>
        </p:spPr>
        <p:txBody>
          <a:bodyPr wrap="square" rtlCol="0">
            <a:spAutoFit/>
          </a:bodyPr>
          <a:lstStyle/>
          <a:p>
            <a:r>
              <a:rPr lang="nl-NL" sz="2400" b="1" dirty="0">
                <a:solidFill>
                  <a:srgbClr val="00B050"/>
                </a:solidFill>
              </a:rPr>
              <a:t>Met zeer veel vers gras en hooi; geen kuilgras</a:t>
            </a:r>
          </a:p>
          <a:p>
            <a:r>
              <a:rPr lang="nl-NL" sz="2400" b="1" dirty="0">
                <a:solidFill>
                  <a:srgbClr val="00B050"/>
                </a:solidFill>
              </a:rPr>
              <a:t>Rendabele extensivering</a:t>
            </a:r>
          </a:p>
          <a:p>
            <a:r>
              <a:rPr lang="nl-NL" sz="2400" b="1" dirty="0">
                <a:solidFill>
                  <a:srgbClr val="00B050"/>
                </a:solidFill>
              </a:rPr>
              <a:t>Laag ureum</a:t>
            </a:r>
          </a:p>
        </p:txBody>
      </p:sp>
      <p:pic>
        <p:nvPicPr>
          <p:cNvPr id="6" name="Afbeelding 5">
            <a:extLst>
              <a:ext uri="{FF2B5EF4-FFF2-40B4-BE49-F238E27FC236}">
                <a16:creationId xmlns:a16="http://schemas.microsoft.com/office/drawing/2014/main" xmlns="" id="{0B29E6FE-03F8-4521-9A5E-F217D65A2132}"/>
              </a:ext>
            </a:extLst>
          </p:cNvPr>
          <p:cNvPicPr>
            <a:picLocks noChangeAspect="1"/>
          </p:cNvPicPr>
          <p:nvPr/>
        </p:nvPicPr>
        <p:blipFill>
          <a:blip r:embed="rId7"/>
          <a:stretch>
            <a:fillRect/>
          </a:stretch>
        </p:blipFill>
        <p:spPr>
          <a:xfrm>
            <a:off x="8963515" y="1444254"/>
            <a:ext cx="2929632" cy="2795732"/>
          </a:xfrm>
          <a:prstGeom prst="rect">
            <a:avLst/>
          </a:prstGeom>
        </p:spPr>
      </p:pic>
    </p:spTree>
    <p:extLst>
      <p:ext uri="{BB962C8B-B14F-4D97-AF65-F5344CB8AC3E}">
        <p14:creationId xmlns:p14="http://schemas.microsoft.com/office/powerpoint/2010/main" val="1871288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3A04E8B-9807-4D21-9CA9-D5F77D52AC76}"/>
              </a:ext>
            </a:extLst>
          </p:cNvPr>
          <p:cNvSpPr>
            <a:spLocks noGrp="1"/>
          </p:cNvSpPr>
          <p:nvPr>
            <p:ph type="title"/>
          </p:nvPr>
        </p:nvSpPr>
        <p:spPr>
          <a:xfrm>
            <a:off x="209725" y="125835"/>
            <a:ext cx="11144075" cy="771787"/>
          </a:xfrm>
        </p:spPr>
        <p:txBody>
          <a:bodyPr>
            <a:normAutofit fontScale="90000"/>
          </a:bodyPr>
          <a:lstStyle/>
          <a:p>
            <a:r>
              <a:rPr lang="nl-NL" sz="3200" b="1" dirty="0"/>
              <a:t>Voorbeeld 3: spruitenteler met precisiebemesting voor beter gewas en meer organische stoftoediening</a:t>
            </a:r>
          </a:p>
        </p:txBody>
      </p:sp>
      <p:pic>
        <p:nvPicPr>
          <p:cNvPr id="5" name="Afbeelding 4">
            <a:extLst>
              <a:ext uri="{FF2B5EF4-FFF2-40B4-BE49-F238E27FC236}">
                <a16:creationId xmlns:a16="http://schemas.microsoft.com/office/drawing/2014/main" xmlns="" id="{2ACBD5CA-A708-49CD-811C-4F7DD6A82EA2}"/>
              </a:ext>
            </a:extLst>
          </p:cNvPr>
          <p:cNvPicPr>
            <a:picLocks noChangeAspect="1"/>
          </p:cNvPicPr>
          <p:nvPr/>
        </p:nvPicPr>
        <p:blipFill>
          <a:blip r:embed="rId2"/>
          <a:stretch>
            <a:fillRect/>
          </a:stretch>
        </p:blipFill>
        <p:spPr>
          <a:xfrm>
            <a:off x="209725" y="3026940"/>
            <a:ext cx="11563350" cy="3705225"/>
          </a:xfrm>
          <a:prstGeom prst="rect">
            <a:avLst/>
          </a:prstGeom>
        </p:spPr>
      </p:pic>
      <p:pic>
        <p:nvPicPr>
          <p:cNvPr id="6" name="Picture 2">
            <a:extLst>
              <a:ext uri="{FF2B5EF4-FFF2-40B4-BE49-F238E27FC236}">
                <a16:creationId xmlns:a16="http://schemas.microsoft.com/office/drawing/2014/main" xmlns="" id="{481D02BB-CFC2-4EA8-8395-FF1F34FDF3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725" y="1063203"/>
            <a:ext cx="3842158" cy="3024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Afbeelding 7">
            <a:extLst>
              <a:ext uri="{FF2B5EF4-FFF2-40B4-BE49-F238E27FC236}">
                <a16:creationId xmlns:a16="http://schemas.microsoft.com/office/drawing/2014/main" xmlns="" id="{B6764895-1F8F-4F50-A15D-48CE15C71327}"/>
              </a:ext>
            </a:extLst>
          </p:cNvPr>
          <p:cNvPicPr>
            <a:picLocks noChangeAspect="1"/>
          </p:cNvPicPr>
          <p:nvPr/>
        </p:nvPicPr>
        <p:blipFill>
          <a:blip r:embed="rId4"/>
          <a:stretch>
            <a:fillRect/>
          </a:stretch>
        </p:blipFill>
        <p:spPr>
          <a:xfrm>
            <a:off x="6224630" y="462107"/>
            <a:ext cx="4896024" cy="3533451"/>
          </a:xfrm>
          <a:prstGeom prst="rect">
            <a:avLst/>
          </a:prstGeom>
        </p:spPr>
      </p:pic>
      <p:pic>
        <p:nvPicPr>
          <p:cNvPr id="10" name="Afbeelding 9">
            <a:extLst>
              <a:ext uri="{FF2B5EF4-FFF2-40B4-BE49-F238E27FC236}">
                <a16:creationId xmlns:a16="http://schemas.microsoft.com/office/drawing/2014/main" xmlns="" id="{20BD38F8-F65A-460A-8D1A-F2791473A38F}"/>
              </a:ext>
            </a:extLst>
          </p:cNvPr>
          <p:cNvPicPr>
            <a:picLocks noChangeAspect="1"/>
          </p:cNvPicPr>
          <p:nvPr/>
        </p:nvPicPr>
        <p:blipFill>
          <a:blip r:embed="rId5"/>
          <a:stretch>
            <a:fillRect/>
          </a:stretch>
        </p:blipFill>
        <p:spPr>
          <a:xfrm>
            <a:off x="6224631" y="3489820"/>
            <a:ext cx="4896023" cy="3301068"/>
          </a:xfrm>
          <a:prstGeom prst="rect">
            <a:avLst/>
          </a:prstGeom>
        </p:spPr>
      </p:pic>
    </p:spTree>
    <p:extLst>
      <p:ext uri="{BB962C8B-B14F-4D97-AF65-F5344CB8AC3E}">
        <p14:creationId xmlns:p14="http://schemas.microsoft.com/office/powerpoint/2010/main" val="1605985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6853AD6-45B3-41B8-808A-9467A956AFC9}"/>
              </a:ext>
            </a:extLst>
          </p:cNvPr>
          <p:cNvSpPr>
            <a:spLocks noGrp="1"/>
          </p:cNvSpPr>
          <p:nvPr>
            <p:ph type="title"/>
          </p:nvPr>
        </p:nvSpPr>
        <p:spPr>
          <a:xfrm>
            <a:off x="151004" y="180567"/>
            <a:ext cx="6434354" cy="1297707"/>
          </a:xfrm>
        </p:spPr>
        <p:txBody>
          <a:bodyPr>
            <a:normAutofit fontScale="90000"/>
          </a:bodyPr>
          <a:lstStyle/>
          <a:p>
            <a:r>
              <a:rPr lang="nl-NL" sz="3600" b="1" dirty="0"/>
              <a:t>Hoe alle bedrijven/innovaties integraal </a:t>
            </a:r>
            <a:br>
              <a:rPr lang="nl-NL" sz="3600" b="1" dirty="0"/>
            </a:br>
            <a:r>
              <a:rPr lang="nl-NL" sz="3600" b="1" dirty="0"/>
              <a:t>stimuleren voor minder emissies </a:t>
            </a:r>
            <a:br>
              <a:rPr lang="nl-NL" sz="3600" b="1" dirty="0"/>
            </a:br>
            <a:r>
              <a:rPr lang="nl-NL" sz="3600" b="1" dirty="0"/>
              <a:t>en beter verdienmodel ?</a:t>
            </a:r>
          </a:p>
        </p:txBody>
      </p:sp>
      <p:graphicFrame>
        <p:nvGraphicFramePr>
          <p:cNvPr id="3" name="Tijdelijke aanduiding voor inhoud 4">
            <a:extLst>
              <a:ext uri="{FF2B5EF4-FFF2-40B4-BE49-F238E27FC236}">
                <a16:creationId xmlns:a16="http://schemas.microsoft.com/office/drawing/2014/main" xmlns="" id="{25E77523-71EC-42F7-8601-567D8F76BF42}"/>
              </a:ext>
            </a:extLst>
          </p:cNvPr>
          <p:cNvGraphicFramePr>
            <a:graphicFrameLocks/>
          </p:cNvGraphicFramePr>
          <p:nvPr>
            <p:extLst>
              <p:ext uri="{D42A27DB-BD31-4B8C-83A1-F6EECF244321}">
                <p14:modId xmlns:p14="http://schemas.microsoft.com/office/powerpoint/2010/main" val="1902476314"/>
              </p:ext>
            </p:extLst>
          </p:nvPr>
        </p:nvGraphicFramePr>
        <p:xfrm>
          <a:off x="167781" y="1140903"/>
          <a:ext cx="9487947" cy="5629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kstvak 3">
            <a:extLst>
              <a:ext uri="{FF2B5EF4-FFF2-40B4-BE49-F238E27FC236}">
                <a16:creationId xmlns:a16="http://schemas.microsoft.com/office/drawing/2014/main" xmlns="" id="{35B5CB96-5D11-4F9C-BB1F-D81898B992D6}"/>
              </a:ext>
            </a:extLst>
          </p:cNvPr>
          <p:cNvSpPr txBox="1"/>
          <p:nvPr/>
        </p:nvSpPr>
        <p:spPr>
          <a:xfrm>
            <a:off x="7550092" y="167983"/>
            <a:ext cx="4574794" cy="4008020"/>
          </a:xfrm>
          <a:prstGeom prst="rect">
            <a:avLst/>
          </a:prstGeom>
          <a:noFill/>
          <a:ln>
            <a:solidFill>
              <a:schemeClr val="tx1"/>
            </a:solidFill>
          </a:ln>
        </p:spPr>
        <p:txBody>
          <a:bodyPr wrap="square" rtlCol="0">
            <a:spAutoFit/>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Arial" panose="020B0604020202020204" pitchFamily="34" charset="0"/>
              </a:rPr>
              <a:t>Concrete </a:t>
            </a:r>
            <a:r>
              <a:rPr lang="en-GB" sz="2000" dirty="0" err="1">
                <a:effectLst/>
                <a:latin typeface="Calibri" panose="020F0502020204030204" pitchFamily="34" charset="0"/>
                <a:ea typeface="Calibri" panose="020F0502020204030204" pitchFamily="34" charset="0"/>
                <a:cs typeface="Arial" panose="020B0604020202020204" pitchFamily="34" charset="0"/>
              </a:rPr>
              <a:t>financiële</a:t>
            </a:r>
            <a:r>
              <a:rPr lang="en-GB" sz="2000" dirty="0">
                <a:effectLst/>
                <a:latin typeface="Calibri" panose="020F0502020204030204" pitchFamily="34" charset="0"/>
                <a:ea typeface="Calibri" panose="020F0502020204030204" pitchFamily="34" charset="0"/>
                <a:cs typeface="Arial" panose="020B0604020202020204" pitchFamily="34" charset="0"/>
              </a:rPr>
              <a:t> </a:t>
            </a:r>
            <a:r>
              <a:rPr lang="en-GB" sz="2000" dirty="0" err="1">
                <a:effectLst/>
                <a:latin typeface="Calibri" panose="020F0502020204030204" pitchFamily="34" charset="0"/>
                <a:ea typeface="Calibri" panose="020F0502020204030204" pitchFamily="34" charset="0"/>
                <a:cs typeface="Arial" panose="020B0604020202020204" pitchFamily="34" charset="0"/>
              </a:rPr>
              <a:t>stimulans</a:t>
            </a:r>
            <a:r>
              <a:rPr lang="en-GB" sz="2000" dirty="0">
                <a:effectLst/>
                <a:latin typeface="Calibri" panose="020F0502020204030204" pitchFamily="34" charset="0"/>
                <a:ea typeface="Calibri" panose="020F0502020204030204" pitchFamily="34" charset="0"/>
                <a:cs typeface="Arial" panose="020B0604020202020204" pitchFamily="34" charset="0"/>
              </a:rPr>
              <a:t>:</a:t>
            </a:r>
            <a:endParaRPr lang="nl-NL" sz="20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dirty="0" err="1">
                <a:effectLst/>
                <a:latin typeface="Calibri" panose="020F0502020204030204" pitchFamily="34" charset="0"/>
                <a:ea typeface="Calibri" panose="020F0502020204030204" pitchFamily="34" charset="0"/>
                <a:cs typeface="Arial" panose="020B0604020202020204" pitchFamily="34" charset="0"/>
              </a:rPr>
              <a:t>een</a:t>
            </a:r>
            <a:r>
              <a:rPr lang="en-GB" sz="2000" dirty="0">
                <a:effectLst/>
                <a:latin typeface="Calibri" panose="020F0502020204030204" pitchFamily="34" charset="0"/>
                <a:ea typeface="Calibri" panose="020F0502020204030204" pitchFamily="34" charset="0"/>
                <a:cs typeface="Arial" panose="020B0604020202020204" pitchFamily="34" charset="0"/>
              </a:rPr>
              <a:t> </a:t>
            </a:r>
            <a:r>
              <a:rPr lang="en-GB" sz="2000" b="1" dirty="0" err="1">
                <a:effectLst/>
                <a:latin typeface="Calibri" panose="020F0502020204030204" pitchFamily="34" charset="0"/>
                <a:ea typeface="Calibri" panose="020F0502020204030204" pitchFamily="34" charset="0"/>
                <a:cs typeface="Arial" panose="020B0604020202020204" pitchFamily="34" charset="0"/>
              </a:rPr>
              <a:t>stimulering</a:t>
            </a:r>
            <a:r>
              <a:rPr lang="en-GB" sz="2000" dirty="0">
                <a:effectLst/>
                <a:latin typeface="Calibri" panose="020F0502020204030204" pitchFamily="34" charset="0"/>
                <a:ea typeface="Calibri" panose="020F0502020204030204" pitchFamily="34" charset="0"/>
                <a:cs typeface="Arial" panose="020B0604020202020204" pitchFamily="34" charset="0"/>
              </a:rPr>
              <a:t> van </a:t>
            </a:r>
            <a:r>
              <a:rPr lang="en-GB" sz="2000" dirty="0" err="1">
                <a:effectLst/>
                <a:latin typeface="Calibri" panose="020F0502020204030204" pitchFamily="34" charset="0"/>
                <a:ea typeface="Calibri" panose="020F0502020204030204" pitchFamily="34" charset="0"/>
                <a:cs typeface="Arial" panose="020B0604020202020204" pitchFamily="34" charset="0"/>
              </a:rPr>
              <a:t>minstens</a:t>
            </a:r>
            <a:r>
              <a:rPr lang="en-GB" sz="2000" dirty="0">
                <a:effectLst/>
                <a:latin typeface="Calibri" panose="020F0502020204030204" pitchFamily="34" charset="0"/>
                <a:ea typeface="Calibri" panose="020F0502020204030204" pitchFamily="34" charset="0"/>
                <a:cs typeface="Arial" panose="020B0604020202020204" pitchFamily="34" charset="0"/>
              </a:rPr>
              <a:t> € 300 euro/ ha/</a:t>
            </a:r>
            <a:r>
              <a:rPr lang="en-GB" sz="2000" dirty="0" err="1">
                <a:effectLst/>
                <a:latin typeface="Calibri" panose="020F0502020204030204" pitchFamily="34" charset="0"/>
                <a:ea typeface="Calibri" panose="020F0502020204030204" pitchFamily="34" charset="0"/>
                <a:cs typeface="Arial" panose="020B0604020202020204" pitchFamily="34" charset="0"/>
              </a:rPr>
              <a:t>jaar</a:t>
            </a:r>
            <a:r>
              <a:rPr lang="en-GB" sz="2000" dirty="0">
                <a:effectLst/>
                <a:latin typeface="Calibri" panose="020F0502020204030204" pitchFamily="34" charset="0"/>
                <a:ea typeface="Calibri" panose="020F0502020204030204" pitchFamily="34" charset="0"/>
                <a:cs typeface="Arial" panose="020B0604020202020204" pitchFamily="34" charset="0"/>
              </a:rPr>
              <a:t> </a:t>
            </a:r>
            <a:r>
              <a:rPr lang="en-GB" sz="2000" dirty="0" err="1">
                <a:effectLst/>
                <a:latin typeface="Calibri" panose="020F0502020204030204" pitchFamily="34" charset="0"/>
                <a:ea typeface="Calibri" panose="020F0502020204030204" pitchFamily="34" charset="0"/>
                <a:cs typeface="Arial" panose="020B0604020202020204" pitchFamily="34" charset="0"/>
              </a:rPr>
              <a:t>onder</a:t>
            </a:r>
            <a:r>
              <a:rPr lang="en-GB" sz="2000" dirty="0">
                <a:effectLst/>
                <a:latin typeface="Calibri" panose="020F0502020204030204" pitchFamily="34" charset="0"/>
                <a:ea typeface="Calibri" panose="020F0502020204030204" pitchFamily="34" charset="0"/>
                <a:cs typeface="Arial" panose="020B0604020202020204" pitchFamily="34" charset="0"/>
              </a:rPr>
              <a:t> de </a:t>
            </a:r>
            <a:r>
              <a:rPr lang="en-GB" sz="2000" dirty="0" err="1">
                <a:effectLst/>
                <a:latin typeface="Calibri" panose="020F0502020204030204" pitchFamily="34" charset="0"/>
                <a:ea typeface="Calibri" panose="020F0502020204030204" pitchFamily="34" charset="0"/>
                <a:cs typeface="Arial" panose="020B0604020202020204" pitchFamily="34" charset="0"/>
              </a:rPr>
              <a:t>volgende</a:t>
            </a:r>
            <a:r>
              <a:rPr lang="en-GB" sz="2000" dirty="0">
                <a:effectLst/>
                <a:latin typeface="Calibri" panose="020F0502020204030204" pitchFamily="34" charset="0"/>
                <a:ea typeface="Calibri" panose="020F0502020204030204" pitchFamily="34" charset="0"/>
                <a:cs typeface="Arial" panose="020B0604020202020204" pitchFamily="34" charset="0"/>
              </a:rPr>
              <a:t> </a:t>
            </a:r>
            <a:r>
              <a:rPr lang="en-GB" sz="2000" dirty="0" err="1">
                <a:effectLst/>
                <a:latin typeface="Calibri" panose="020F0502020204030204" pitchFamily="34" charset="0"/>
                <a:ea typeface="Calibri" panose="020F0502020204030204" pitchFamily="34" charset="0"/>
                <a:cs typeface="Arial" panose="020B0604020202020204" pitchFamily="34" charset="0"/>
              </a:rPr>
              <a:t>voorwaarden</a:t>
            </a:r>
            <a:r>
              <a:rPr lang="en-GB" sz="2000" dirty="0">
                <a:effectLst/>
                <a:latin typeface="Calibri" panose="020F0502020204030204" pitchFamily="34" charset="0"/>
                <a:ea typeface="Calibri" panose="020F0502020204030204" pitchFamily="34" charset="0"/>
                <a:cs typeface="Arial" panose="020B0604020202020204" pitchFamily="34" charset="0"/>
              </a:rPr>
              <a:t>: </a:t>
            </a:r>
            <a:br>
              <a:rPr lang="en-GB" sz="2000" dirty="0">
                <a:effectLst/>
                <a:latin typeface="Calibri" panose="020F0502020204030204" pitchFamily="34" charset="0"/>
                <a:ea typeface="Calibri" panose="020F0502020204030204" pitchFamily="34" charset="0"/>
                <a:cs typeface="Arial" panose="020B0604020202020204" pitchFamily="34" charset="0"/>
              </a:rPr>
            </a:br>
            <a:r>
              <a:rPr lang="en-GB" sz="2000" dirty="0">
                <a:effectLst/>
                <a:latin typeface="Calibri" panose="020F0502020204030204" pitchFamily="34" charset="0"/>
                <a:ea typeface="Calibri" panose="020F0502020204030204" pitchFamily="34" charset="0"/>
                <a:cs typeface="Arial" panose="020B0604020202020204" pitchFamily="34" charset="0"/>
              </a:rPr>
              <a:t>1. </a:t>
            </a:r>
            <a:r>
              <a:rPr lang="en-GB" sz="2000" b="1" dirty="0" err="1">
                <a:effectLst/>
                <a:latin typeface="Calibri" panose="020F0502020204030204" pitchFamily="34" charset="0"/>
                <a:ea typeface="Calibri" panose="020F0502020204030204" pitchFamily="34" charset="0"/>
                <a:cs typeface="Arial" panose="020B0604020202020204" pitchFamily="34" charset="0"/>
              </a:rPr>
              <a:t>stikstofoverschot</a:t>
            </a:r>
            <a:r>
              <a:rPr lang="en-GB" sz="2000" b="1" dirty="0">
                <a:effectLst/>
                <a:latin typeface="Calibri" panose="020F0502020204030204" pitchFamily="34" charset="0"/>
                <a:ea typeface="Calibri" panose="020F0502020204030204" pitchFamily="34" charset="0"/>
                <a:cs typeface="Arial" panose="020B0604020202020204" pitchFamily="34" charset="0"/>
              </a:rPr>
              <a:t> </a:t>
            </a:r>
            <a:r>
              <a:rPr lang="en-GB" sz="2000" dirty="0">
                <a:effectLst/>
                <a:latin typeface="Calibri" panose="020F0502020204030204" pitchFamily="34" charset="0"/>
                <a:ea typeface="Calibri" panose="020F0502020204030204" pitchFamily="34" charset="0"/>
                <a:cs typeface="Arial" panose="020B0604020202020204" pitchFamily="34" charset="0"/>
              </a:rPr>
              <a:t>per ha </a:t>
            </a:r>
            <a:r>
              <a:rPr lang="en-GB" sz="2000" dirty="0" err="1">
                <a:effectLst/>
                <a:latin typeface="Calibri" panose="020F0502020204030204" pitchFamily="34" charset="0"/>
                <a:ea typeface="Calibri" panose="020F0502020204030204" pitchFamily="34" charset="0"/>
                <a:cs typeface="Arial" panose="020B0604020202020204" pitchFamily="34" charset="0"/>
              </a:rPr>
              <a:t>daalt</a:t>
            </a:r>
            <a:r>
              <a:rPr lang="en-GB" sz="2000" dirty="0">
                <a:effectLst/>
                <a:latin typeface="Calibri" panose="020F0502020204030204" pitchFamily="34" charset="0"/>
                <a:ea typeface="Calibri" panose="020F0502020204030204" pitchFamily="34" charset="0"/>
                <a:cs typeface="Arial" panose="020B0604020202020204" pitchFamily="34" charset="0"/>
              </a:rPr>
              <a:t> </a:t>
            </a:r>
            <a:r>
              <a:rPr lang="en-GB" sz="2000" dirty="0" err="1">
                <a:effectLst/>
                <a:latin typeface="Calibri" panose="020F0502020204030204" pitchFamily="34" charset="0"/>
                <a:ea typeface="Calibri" panose="020F0502020204030204" pitchFamily="34" charset="0"/>
                <a:cs typeface="Arial" panose="020B0604020202020204" pitchFamily="34" charset="0"/>
              </a:rPr>
              <a:t>onder</a:t>
            </a:r>
            <a:r>
              <a:rPr lang="en-GB" sz="2000" dirty="0">
                <a:effectLst/>
                <a:latin typeface="Calibri" panose="020F0502020204030204" pitchFamily="34" charset="0"/>
                <a:ea typeface="Calibri" panose="020F0502020204030204" pitchFamily="34" charset="0"/>
                <a:cs typeface="Arial" panose="020B0604020202020204" pitchFamily="34" charset="0"/>
              </a:rPr>
              <a:t> 75 % van </a:t>
            </a:r>
            <a:r>
              <a:rPr lang="en-GB" sz="2000" dirty="0" err="1">
                <a:effectLst/>
                <a:latin typeface="Calibri" panose="020F0502020204030204" pitchFamily="34" charset="0"/>
                <a:ea typeface="Calibri" panose="020F0502020204030204" pitchFamily="34" charset="0"/>
                <a:cs typeface="Arial" panose="020B0604020202020204" pitchFamily="34" charset="0"/>
              </a:rPr>
              <a:t>huidig</a:t>
            </a:r>
            <a:r>
              <a:rPr lang="en-GB" sz="2000" dirty="0">
                <a:effectLst/>
                <a:latin typeface="Calibri" panose="020F0502020204030204" pitchFamily="34" charset="0"/>
                <a:ea typeface="Calibri" panose="020F0502020204030204" pitchFamily="34" charset="0"/>
                <a:cs typeface="Arial" panose="020B0604020202020204" pitchFamily="34" charset="0"/>
              </a:rPr>
              <a:t> </a:t>
            </a:r>
            <a:r>
              <a:rPr lang="en-GB" sz="2000" dirty="0" err="1">
                <a:effectLst/>
                <a:latin typeface="Calibri" panose="020F0502020204030204" pitchFamily="34" charset="0"/>
                <a:ea typeface="Calibri" panose="020F0502020204030204" pitchFamily="34" charset="0"/>
                <a:cs typeface="Arial" panose="020B0604020202020204" pitchFamily="34" charset="0"/>
              </a:rPr>
              <a:t>gemiddelde</a:t>
            </a:r>
            <a:r>
              <a:rPr lang="en-GB" sz="2000" dirty="0">
                <a:effectLst/>
                <a:latin typeface="Calibri" panose="020F0502020204030204" pitchFamily="34" charset="0"/>
                <a:ea typeface="Calibri" panose="020F0502020204030204" pitchFamily="34" charset="0"/>
                <a:cs typeface="Arial" panose="020B0604020202020204" pitchFamily="34" charset="0"/>
              </a:rPr>
              <a:t> van de sector;</a:t>
            </a:r>
            <a:endParaRPr lang="nl-NL" sz="20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dirty="0">
                <a:effectLst/>
                <a:latin typeface="Calibri" panose="020F0502020204030204" pitchFamily="34" charset="0"/>
                <a:ea typeface="Calibri" panose="020F0502020204030204" pitchFamily="34" charset="0"/>
                <a:cs typeface="Arial" panose="020B0604020202020204" pitchFamily="34" charset="0"/>
              </a:rPr>
              <a:t>2. </a:t>
            </a:r>
            <a:r>
              <a:rPr lang="en-GB" sz="2000" b="1" dirty="0" err="1">
                <a:effectLst/>
                <a:latin typeface="Calibri" panose="020F0502020204030204" pitchFamily="34" charset="0"/>
                <a:ea typeface="Calibri" panose="020F0502020204030204" pitchFamily="34" charset="0"/>
                <a:cs typeface="Arial" panose="020B0604020202020204" pitchFamily="34" charset="0"/>
              </a:rPr>
              <a:t>koolstofopbouw</a:t>
            </a:r>
            <a:r>
              <a:rPr lang="en-GB" sz="2000" b="1" dirty="0">
                <a:effectLst/>
                <a:latin typeface="Calibri" panose="020F0502020204030204" pitchFamily="34" charset="0"/>
                <a:ea typeface="Calibri" panose="020F0502020204030204" pitchFamily="34" charset="0"/>
                <a:cs typeface="Arial" panose="020B0604020202020204" pitchFamily="34" charset="0"/>
              </a:rPr>
              <a:t> </a:t>
            </a:r>
            <a:r>
              <a:rPr lang="en-GB" sz="2000" dirty="0">
                <a:effectLst/>
                <a:latin typeface="Calibri" panose="020F0502020204030204" pitchFamily="34" charset="0"/>
                <a:ea typeface="Calibri" panose="020F0502020204030204" pitchFamily="34" charset="0"/>
                <a:cs typeface="Arial" panose="020B0604020202020204" pitchFamily="34" charset="0"/>
              </a:rPr>
              <a:t>door </a:t>
            </a:r>
            <a:r>
              <a:rPr lang="en-GB" sz="2000" dirty="0" err="1">
                <a:effectLst/>
                <a:latin typeface="Calibri" panose="020F0502020204030204" pitchFamily="34" charset="0"/>
                <a:ea typeface="Calibri" panose="020F0502020204030204" pitchFamily="34" charset="0"/>
                <a:cs typeface="Arial" panose="020B0604020202020204" pitchFamily="34" charset="0"/>
              </a:rPr>
              <a:t>organische</a:t>
            </a:r>
            <a:r>
              <a:rPr lang="en-GB" sz="2000" dirty="0">
                <a:effectLst/>
                <a:latin typeface="Calibri" panose="020F0502020204030204" pitchFamily="34" charset="0"/>
                <a:ea typeface="Calibri" panose="020F0502020204030204" pitchFamily="34" charset="0"/>
                <a:cs typeface="Arial" panose="020B0604020202020204" pitchFamily="34" charset="0"/>
              </a:rPr>
              <a:t> </a:t>
            </a:r>
            <a:r>
              <a:rPr lang="en-GB" sz="2000" dirty="0" err="1">
                <a:effectLst/>
                <a:latin typeface="Calibri" panose="020F0502020204030204" pitchFamily="34" charset="0"/>
                <a:ea typeface="Calibri" panose="020F0502020204030204" pitchFamily="34" charset="0"/>
                <a:cs typeface="Arial" panose="020B0604020202020204" pitchFamily="34" charset="0"/>
              </a:rPr>
              <a:t>stofopbouw</a:t>
            </a:r>
            <a:r>
              <a:rPr lang="en-GB" sz="2000" dirty="0">
                <a:effectLst/>
                <a:latin typeface="Calibri" panose="020F0502020204030204" pitchFamily="34" charset="0"/>
                <a:ea typeface="Calibri" panose="020F0502020204030204" pitchFamily="34" charset="0"/>
                <a:cs typeface="Arial" panose="020B0604020202020204" pitchFamily="34" charset="0"/>
              </a:rPr>
              <a:t> in de </a:t>
            </a:r>
            <a:r>
              <a:rPr lang="en-GB" sz="2000" dirty="0" err="1">
                <a:effectLst/>
                <a:latin typeface="Calibri" panose="020F0502020204030204" pitchFamily="34" charset="0"/>
                <a:ea typeface="Calibri" panose="020F0502020204030204" pitchFamily="34" charset="0"/>
                <a:cs typeface="Arial" panose="020B0604020202020204" pitchFamily="34" charset="0"/>
              </a:rPr>
              <a:t>bodem</a:t>
            </a:r>
            <a:r>
              <a:rPr lang="en-GB" sz="2000" dirty="0">
                <a:effectLst/>
                <a:latin typeface="Calibri" panose="020F0502020204030204" pitchFamily="34" charset="0"/>
                <a:ea typeface="Calibri" panose="020F0502020204030204" pitchFamily="34" charset="0"/>
                <a:cs typeface="Arial" panose="020B0604020202020204" pitchFamily="34" charset="0"/>
              </a:rPr>
              <a:t> van </a:t>
            </a:r>
            <a:r>
              <a:rPr lang="en-GB" sz="2000" dirty="0" err="1">
                <a:effectLst/>
                <a:latin typeface="Calibri" panose="020F0502020204030204" pitchFamily="34" charset="0"/>
                <a:ea typeface="Calibri" panose="020F0502020204030204" pitchFamily="34" charset="0"/>
                <a:cs typeface="Arial" panose="020B0604020202020204" pitchFamily="34" charset="0"/>
              </a:rPr>
              <a:t>minstens</a:t>
            </a:r>
            <a:r>
              <a:rPr lang="en-GB" sz="2000" dirty="0">
                <a:effectLst/>
                <a:latin typeface="Calibri" panose="020F0502020204030204" pitchFamily="34" charset="0"/>
                <a:ea typeface="Calibri" panose="020F0502020204030204" pitchFamily="34" charset="0"/>
                <a:cs typeface="Arial" panose="020B0604020202020204" pitchFamily="34" charset="0"/>
              </a:rPr>
              <a:t> 0,1 </a:t>
            </a:r>
            <a:r>
              <a:rPr lang="en-GB" sz="2000" dirty="0" err="1">
                <a:effectLst/>
                <a:latin typeface="Calibri" panose="020F0502020204030204" pitchFamily="34" charset="0"/>
                <a:ea typeface="Calibri" panose="020F0502020204030204" pitchFamily="34" charset="0"/>
                <a:cs typeface="Arial" panose="020B0604020202020204" pitchFamily="34" charset="0"/>
              </a:rPr>
              <a:t>procentpunt</a:t>
            </a:r>
            <a:r>
              <a:rPr lang="en-GB" sz="2000" dirty="0">
                <a:effectLst/>
                <a:latin typeface="Calibri" panose="020F0502020204030204" pitchFamily="34" charset="0"/>
                <a:ea typeface="Calibri" panose="020F0502020204030204" pitchFamily="34" charset="0"/>
                <a:cs typeface="Arial" panose="020B0604020202020204" pitchFamily="34" charset="0"/>
              </a:rPr>
              <a:t>;</a:t>
            </a:r>
            <a:endParaRPr lang="nl-NL" sz="20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dirty="0">
                <a:effectLst/>
                <a:latin typeface="Calibri" panose="020F0502020204030204" pitchFamily="34" charset="0"/>
                <a:ea typeface="Calibri" panose="020F0502020204030204" pitchFamily="34" charset="0"/>
                <a:cs typeface="Arial" panose="020B0604020202020204" pitchFamily="34" charset="0"/>
              </a:rPr>
              <a:t>3. </a:t>
            </a:r>
            <a:r>
              <a:rPr lang="en-GB" sz="2000" dirty="0" err="1">
                <a:effectLst/>
                <a:latin typeface="Calibri" panose="020F0502020204030204" pitchFamily="34" charset="0"/>
                <a:ea typeface="Calibri" panose="020F0502020204030204" pitchFamily="34" charset="0"/>
                <a:cs typeface="Arial" panose="020B0604020202020204" pitchFamily="34" charset="0"/>
              </a:rPr>
              <a:t>minstens</a:t>
            </a:r>
            <a:r>
              <a:rPr lang="en-GB" sz="2000" dirty="0">
                <a:effectLst/>
                <a:latin typeface="Calibri" panose="020F0502020204030204" pitchFamily="34" charset="0"/>
                <a:ea typeface="Calibri" panose="020F0502020204030204" pitchFamily="34" charset="0"/>
                <a:cs typeface="Arial" panose="020B0604020202020204" pitchFamily="34" charset="0"/>
              </a:rPr>
              <a:t> 3 % van </a:t>
            </a:r>
            <a:r>
              <a:rPr lang="en-GB" sz="2000" dirty="0" err="1">
                <a:effectLst/>
                <a:latin typeface="Calibri" panose="020F0502020204030204" pitchFamily="34" charset="0"/>
                <a:ea typeface="Calibri" panose="020F0502020204030204" pitchFamily="34" charset="0"/>
                <a:cs typeface="Arial" panose="020B0604020202020204" pitchFamily="34" charset="0"/>
              </a:rPr>
              <a:t>oppervlakte</a:t>
            </a:r>
            <a:r>
              <a:rPr lang="en-GB" sz="2000" dirty="0">
                <a:effectLst/>
                <a:latin typeface="Calibri" panose="020F0502020204030204" pitchFamily="34" charset="0"/>
                <a:ea typeface="Calibri" panose="020F0502020204030204" pitchFamily="34" charset="0"/>
                <a:cs typeface="Arial" panose="020B0604020202020204" pitchFamily="34" charset="0"/>
              </a:rPr>
              <a:t> van het </a:t>
            </a:r>
            <a:r>
              <a:rPr lang="en-GB" sz="2000" dirty="0" err="1">
                <a:effectLst/>
                <a:latin typeface="Calibri" panose="020F0502020204030204" pitchFamily="34" charset="0"/>
                <a:ea typeface="Calibri" panose="020F0502020204030204" pitchFamily="34" charset="0"/>
                <a:cs typeface="Arial" panose="020B0604020202020204" pitchFamily="34" charset="0"/>
              </a:rPr>
              <a:t>bedrijf</a:t>
            </a:r>
            <a:r>
              <a:rPr lang="en-GB" sz="2000" dirty="0">
                <a:effectLst/>
                <a:latin typeface="Calibri" panose="020F0502020204030204" pitchFamily="34" charset="0"/>
                <a:ea typeface="Calibri" panose="020F0502020204030204" pitchFamily="34" charset="0"/>
                <a:cs typeface="Arial" panose="020B0604020202020204" pitchFamily="34" charset="0"/>
              </a:rPr>
              <a:t> </a:t>
            </a:r>
            <a:r>
              <a:rPr lang="en-GB" sz="2000" dirty="0" err="1">
                <a:effectLst/>
                <a:latin typeface="Calibri" panose="020F0502020204030204" pitchFamily="34" charset="0"/>
                <a:ea typeface="Calibri" panose="020F0502020204030204" pitchFamily="34" charset="0"/>
                <a:cs typeface="Arial" panose="020B0604020202020204" pitchFamily="34" charset="0"/>
              </a:rPr>
              <a:t>heeft</a:t>
            </a:r>
            <a:r>
              <a:rPr lang="en-GB" sz="2000" dirty="0">
                <a:effectLst/>
                <a:latin typeface="Calibri" panose="020F0502020204030204" pitchFamily="34" charset="0"/>
                <a:ea typeface="Calibri" panose="020F0502020204030204" pitchFamily="34" charset="0"/>
                <a:cs typeface="Arial" panose="020B0604020202020204" pitchFamily="34" charset="0"/>
              </a:rPr>
              <a:t> extra </a:t>
            </a:r>
            <a:r>
              <a:rPr lang="en-GB" sz="2000" b="1" dirty="0" err="1">
                <a:effectLst/>
                <a:latin typeface="Calibri" panose="020F0502020204030204" pitchFamily="34" charset="0"/>
                <a:ea typeface="Calibri" panose="020F0502020204030204" pitchFamily="34" charset="0"/>
                <a:cs typeface="Arial" panose="020B0604020202020204" pitchFamily="34" charset="0"/>
              </a:rPr>
              <a:t>randenbeheer</a:t>
            </a:r>
            <a:r>
              <a:rPr lang="en-GB" sz="2000" b="1" dirty="0">
                <a:effectLst/>
                <a:latin typeface="Calibri" panose="020F0502020204030204" pitchFamily="34" charset="0"/>
                <a:ea typeface="Calibri" panose="020F0502020204030204" pitchFamily="34" charset="0"/>
                <a:cs typeface="Arial" panose="020B0604020202020204" pitchFamily="34" charset="0"/>
              </a:rPr>
              <a:t> </a:t>
            </a:r>
            <a:r>
              <a:rPr lang="en-GB" sz="2000" b="1" dirty="0" err="1">
                <a:effectLst/>
                <a:latin typeface="Calibri" panose="020F0502020204030204" pitchFamily="34" charset="0"/>
                <a:ea typeface="Calibri" panose="020F0502020204030204" pitchFamily="34" charset="0"/>
                <a:cs typeface="Arial" panose="020B0604020202020204" pitchFamily="34" charset="0"/>
              </a:rPr>
              <a:t>en</a:t>
            </a:r>
            <a:r>
              <a:rPr lang="en-GB" sz="2000" b="1" dirty="0">
                <a:effectLst/>
                <a:latin typeface="Calibri" panose="020F0502020204030204" pitchFamily="34" charset="0"/>
                <a:ea typeface="Calibri" panose="020F0502020204030204" pitchFamily="34" charset="0"/>
                <a:cs typeface="Arial" panose="020B0604020202020204" pitchFamily="34" charset="0"/>
              </a:rPr>
              <a:t>/of </a:t>
            </a:r>
            <a:r>
              <a:rPr lang="en-GB" sz="2000" b="1" dirty="0" err="1">
                <a:effectLst/>
                <a:latin typeface="Calibri" panose="020F0502020204030204" pitchFamily="34" charset="0"/>
                <a:ea typeface="Calibri" panose="020F0502020204030204" pitchFamily="34" charset="0"/>
                <a:cs typeface="Arial" panose="020B0604020202020204" pitchFamily="34" charset="0"/>
              </a:rPr>
              <a:t>kruidenrijk</a:t>
            </a:r>
            <a:r>
              <a:rPr lang="en-GB" sz="2000" b="1" dirty="0">
                <a:effectLst/>
                <a:latin typeface="Calibri" panose="020F0502020204030204" pitchFamily="34" charset="0"/>
                <a:ea typeface="Calibri" panose="020F0502020204030204" pitchFamily="34" charset="0"/>
                <a:cs typeface="Arial" panose="020B0604020202020204" pitchFamily="34" charset="0"/>
              </a:rPr>
              <a:t> </a:t>
            </a:r>
            <a:r>
              <a:rPr lang="en-GB" sz="2000" b="1" dirty="0" err="1">
                <a:effectLst/>
                <a:latin typeface="Calibri" panose="020F0502020204030204" pitchFamily="34" charset="0"/>
                <a:ea typeface="Calibri" panose="020F0502020204030204" pitchFamily="34" charset="0"/>
                <a:cs typeface="Arial" panose="020B0604020202020204" pitchFamily="34" charset="0"/>
              </a:rPr>
              <a:t>grasland</a:t>
            </a:r>
            <a:r>
              <a:rPr lang="en-GB" sz="2000" dirty="0">
                <a:effectLst/>
                <a:latin typeface="Calibri" panose="020F0502020204030204" pitchFamily="34" charset="0"/>
                <a:ea typeface="Calibri" panose="020F0502020204030204" pitchFamily="34" charset="0"/>
                <a:cs typeface="Arial" panose="020B0604020202020204" pitchFamily="34" charset="0"/>
              </a:rPr>
              <a:t>.</a:t>
            </a:r>
            <a:endParaRPr lang="nl-NL"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5042386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877</Words>
  <Application>Microsoft Office PowerPoint</Application>
  <PresentationFormat>Breedbeeld</PresentationFormat>
  <Paragraphs>66</Paragraphs>
  <Slides>11</Slides>
  <Notes>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Arial</vt:lpstr>
      <vt:lpstr>Calibri</vt:lpstr>
      <vt:lpstr>Calibri Light</vt:lpstr>
      <vt:lpstr>Times New Roman</vt:lpstr>
      <vt:lpstr>Kantoorthema</vt:lpstr>
      <vt:lpstr>Voorbeelden van laaghangend fruit naar emissieloze landbouw met verdienmodel</vt:lpstr>
      <vt:lpstr>Vele innovaties voor sluiten kringloop en verdienmodellen </vt:lpstr>
      <vt:lpstr>PowerPoint-presentatie</vt:lpstr>
      <vt:lpstr>Voorbeeld innovatie:</vt:lpstr>
      <vt:lpstr>Voorbeeld 2: Van veel vers gras voeren met optimale benutting van eiwit van eigen land (met laag ureumgehalte) naar gezondere melk met veel gras en hooi</vt:lpstr>
      <vt:lpstr>PowerPoint-presentatie</vt:lpstr>
      <vt:lpstr>PowerPoint-presentatie</vt:lpstr>
      <vt:lpstr>Voorbeeld 3: spruitenteler met precisiebemesting voor beter gewas en meer organische stoftoediening</vt:lpstr>
      <vt:lpstr>Hoe alle bedrijven/innovaties integraal  stimuleren voor minder emissies  en beter verdienmodel ?</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dehoop@kcgg.nl</dc:creator>
  <cp:lastModifiedBy>Herre Bartlema</cp:lastModifiedBy>
  <cp:revision>95</cp:revision>
  <cp:lastPrinted>2021-09-20T16:27:09Z</cp:lastPrinted>
  <dcterms:created xsi:type="dcterms:W3CDTF">2021-04-12T10:19:18Z</dcterms:created>
  <dcterms:modified xsi:type="dcterms:W3CDTF">2021-09-20T20:24:52Z</dcterms:modified>
</cp:coreProperties>
</file>