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9" r:id="rId2"/>
    <p:sldId id="264" r:id="rId3"/>
    <p:sldId id="270" r:id="rId4"/>
    <p:sldId id="277" r:id="rId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9225" autoAdjust="0"/>
  </p:normalViewPr>
  <p:slideViewPr>
    <p:cSldViewPr snapToGrid="0">
      <p:cViewPr varScale="1">
        <p:scale>
          <a:sx n="81" d="100"/>
          <a:sy n="81" d="100"/>
        </p:scale>
        <p:origin x="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ACD66A-8D80-4C66-A286-A20B60AFB1E3}" type="datetimeFigureOut">
              <a:rPr lang="nl-NL" smtClean="0"/>
              <a:t>18-1-2023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6BADFB-C9AA-4850-BA4F-35EF5CBE4B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8096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HIER HERRE EN WIM VOORSTELLEN!!!!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6BADFB-C9AA-4850-BA4F-35EF5CBE4BCF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6444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BADFB-C9AA-4850-BA4F-35EF5CBE4BCF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8409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BADFB-C9AA-4850-BA4F-35EF5CBE4BCF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5185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F4C6A20-6CDC-1CAC-321B-4F0C18FF26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xmlns="" id="{4ED861A9-C182-BACE-1F8D-A730C2B32C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85799284-200E-DBFA-797C-2BB493149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2FD6B-52C4-42A6-AB6A-B3218D197F27}" type="datetimeFigureOut">
              <a:rPr lang="nl-NL" smtClean="0"/>
              <a:t>18-1-2023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E9BCB1B0-1753-4584-16D3-378A498DE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F9B6E432-ED1A-579F-A50F-1D20F7F00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32325-1FD0-4C3C-B698-4F583BF014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0775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98FE628-BCAF-FCF7-D3D2-246F5287D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xmlns="" id="{B03B4278-D7C5-23E5-F2C4-3A2BEF2959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4065253E-7EC9-9C05-4DC9-815D08699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2FD6B-52C4-42A6-AB6A-B3218D197F27}" type="datetimeFigureOut">
              <a:rPr lang="nl-NL" smtClean="0"/>
              <a:t>18-1-2023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B7E3BF3F-35D5-AA3A-5B10-04A04F194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B6CBD197-4F26-8618-BD37-88F661386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32325-1FD0-4C3C-B698-4F583BF014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8900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xmlns="" id="{98424F75-FC91-FE9D-5696-C30F81D0AE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xmlns="" id="{5748C930-254D-221C-A226-7641816756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0FE1F814-6F46-0810-424F-6C9077EA5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2FD6B-52C4-42A6-AB6A-B3218D197F27}" type="datetimeFigureOut">
              <a:rPr lang="nl-NL" smtClean="0"/>
              <a:t>18-1-2023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1A7D9C17-EEA3-A6A0-4162-1D25AE823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C0C41BCB-1799-1542-2866-52BCF223C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32325-1FD0-4C3C-B698-4F583BF014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7692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43F51EC-DB50-30AC-6D06-A65ED8B26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C2DFA5D1-9D9D-EA98-3299-FF3FFC897F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4C5CA3DC-25C6-297F-71A8-848326BA5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2FD6B-52C4-42A6-AB6A-B3218D197F27}" type="datetimeFigureOut">
              <a:rPr lang="nl-NL" smtClean="0"/>
              <a:t>18-1-2023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DE4C48BE-E82C-669D-2E12-2DB328E9A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29D284EC-CC9D-F932-F536-31945E4FE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32325-1FD0-4C3C-B698-4F583BF014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5942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292FA7E-8EDE-2352-170D-BFB4BA00E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85777987-DAB8-3C23-6201-5328B15303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799ACA7B-597D-B82F-A66D-70D2A9BAC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2FD6B-52C4-42A6-AB6A-B3218D197F27}" type="datetimeFigureOut">
              <a:rPr lang="nl-NL" smtClean="0"/>
              <a:t>18-1-2023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BDCE539C-6CD6-6BE7-41CB-28E7271F0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456239FA-CA28-3556-206A-63DA6321D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32325-1FD0-4C3C-B698-4F583BF014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7146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7A7D2D4-4E57-D988-1592-9B923C73D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259EED93-0A2F-7D3F-D97A-DA9455688D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xmlns="" id="{149D3EFF-E2E9-3E3C-AE10-88D1782E3A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xmlns="" id="{0BE84390-6972-27B8-7E09-B051916AD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2FD6B-52C4-42A6-AB6A-B3218D197F27}" type="datetimeFigureOut">
              <a:rPr lang="nl-NL" smtClean="0"/>
              <a:t>18-1-2023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xmlns="" id="{EBCA0A84-E2BE-61CB-69B7-215261D07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xmlns="" id="{6BC386E5-3740-ECEE-E1DA-FBF37F09F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32325-1FD0-4C3C-B698-4F583BF014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3632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97036B9-9FAE-FB57-F0C2-0EEE76EDF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FF4DEEB2-8CC4-50A7-D45D-10E8EE948B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xmlns="" id="{FF5D5D7C-B0E4-6455-D5EF-A6AFA7E2C2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xmlns="" id="{1193B38A-0044-6295-53AE-C40ACA14EB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xmlns="" id="{69616A75-DF09-8923-C249-8A33F360AF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xmlns="" id="{08038A14-F463-1A70-CA2E-91570E02F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2FD6B-52C4-42A6-AB6A-B3218D197F27}" type="datetimeFigureOut">
              <a:rPr lang="nl-NL" smtClean="0"/>
              <a:t>18-1-2023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xmlns="" id="{599B76CF-8BD9-80E2-EEC0-D43C43677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xmlns="" id="{EDA2590A-41D4-88C5-D634-F54184CA6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32325-1FD0-4C3C-B698-4F583BF014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3186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779ECCF-80A9-90D3-3E36-5AFE6B0EE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xmlns="" id="{DED83219-3F77-49B4-298F-87813A833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2FD6B-52C4-42A6-AB6A-B3218D197F27}" type="datetimeFigureOut">
              <a:rPr lang="nl-NL" smtClean="0"/>
              <a:t>18-1-2023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xmlns="" id="{5F2D465B-8080-B103-8227-8E1EA9CAD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xmlns="" id="{90982CB7-F5D6-0D68-D2C4-72318B4D5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32325-1FD0-4C3C-B698-4F583BF014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8975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xmlns="" id="{2C57CA17-8458-136F-AC51-A06B60793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2FD6B-52C4-42A6-AB6A-B3218D197F27}" type="datetimeFigureOut">
              <a:rPr lang="nl-NL" smtClean="0"/>
              <a:t>18-1-2023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xmlns="" id="{1F627D07-C16B-4B10-3791-AF1C40180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="" id="{C3E5E892-7A56-7FB8-207C-B81C44766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32325-1FD0-4C3C-B698-4F583BF014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1365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AC67AAB-2F2B-0E49-BFC7-8B6CD06FB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615D2E13-927B-5C04-19F8-49B2A0FB1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xmlns="" id="{D94B3589-FB60-6CAC-8A54-7B17EC97AA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xmlns="" id="{BCE0D17E-FE7C-F35D-59A4-028E0FD64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2FD6B-52C4-42A6-AB6A-B3218D197F27}" type="datetimeFigureOut">
              <a:rPr lang="nl-NL" smtClean="0"/>
              <a:t>18-1-2023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xmlns="" id="{F0E61B5E-F0C7-9B85-1EBD-632FBD968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xmlns="" id="{CF9CDA40-8BDC-B2C9-0986-D08565434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32325-1FD0-4C3C-B698-4F583BF014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1130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3FF4C2E-11F6-E495-9717-65A671B60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xmlns="" id="{8D30C57E-8ADF-C02B-F57C-77EAE801DB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xmlns="" id="{E2B7F9A2-8C1A-B822-3F42-260DD56CDB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xmlns="" id="{AA7F643E-C33D-82FA-E5B0-38D7805D0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2FD6B-52C4-42A6-AB6A-B3218D197F27}" type="datetimeFigureOut">
              <a:rPr lang="nl-NL" smtClean="0"/>
              <a:t>18-1-2023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xmlns="" id="{E14ED97B-9868-9921-A0DC-539DCCA50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xmlns="" id="{EDAF9B0B-7E87-F37D-3C1A-F66782A0D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32325-1FD0-4C3C-B698-4F583BF014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9284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xmlns="" id="{124E168D-3092-5765-2A48-A0860300E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2170C37E-B776-B5C8-2A4B-A61682BB4B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C8A30D5A-B50A-F8EE-188C-ECEEA5C424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2FD6B-52C4-42A6-AB6A-B3218D197F27}" type="datetimeFigureOut">
              <a:rPr lang="nl-NL" smtClean="0"/>
              <a:t>18-1-2023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4E06CB69-AFE9-295F-4541-C3B6CEF792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9C865FC9-FBAC-1BED-BC66-4A44B2E7E8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32325-1FD0-4C3C-B698-4F583BF014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784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984A85F-1ECF-464D-B687-B6C6CB088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6355" y="664190"/>
            <a:ext cx="8768886" cy="2691111"/>
          </a:xfrm>
        </p:spPr>
        <p:txBody>
          <a:bodyPr>
            <a:normAutofit/>
          </a:bodyPr>
          <a:lstStyle/>
          <a:p>
            <a:r>
              <a:rPr lang="nl-NL" sz="11500" dirty="0">
                <a:solidFill>
                  <a:schemeClr val="accent6">
                    <a:lumMod val="50000"/>
                  </a:schemeClr>
                </a:solidFill>
              </a:rPr>
              <a:t>Leercyclus </a:t>
            </a:r>
            <a:r>
              <a:rPr lang="nl-NL" sz="115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nl-NL" sz="115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xmlns="" id="{73EEFB18-CB45-4BE8-AB26-2694AC6F2D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8949" y="3330698"/>
            <a:ext cx="9343697" cy="1100759"/>
          </a:xfrm>
        </p:spPr>
        <p:txBody>
          <a:bodyPr>
            <a:normAutofit fontScale="77500" lnSpcReduction="20000"/>
          </a:bodyPr>
          <a:lstStyle/>
          <a:p>
            <a:r>
              <a:rPr lang="nl-NL" sz="6600" dirty="0">
                <a:solidFill>
                  <a:schemeClr val="accent6">
                    <a:lumMod val="50000"/>
                  </a:schemeClr>
                </a:solidFill>
              </a:rPr>
              <a:t>Naar emissieloze </a:t>
            </a:r>
            <a:r>
              <a:rPr lang="nl-NL" sz="6600" dirty="0" smtClean="0">
                <a:solidFill>
                  <a:schemeClr val="accent6">
                    <a:lumMod val="50000"/>
                  </a:schemeClr>
                </a:solidFill>
              </a:rPr>
              <a:t>vitale landbouw</a:t>
            </a:r>
            <a:endParaRPr lang="nl-NL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xmlns="" id="{A1E45BA9-70C8-4A0E-AF05-63CD592FD76B}"/>
              </a:ext>
            </a:extLst>
          </p:cNvPr>
          <p:cNvSpPr txBox="1"/>
          <p:nvPr/>
        </p:nvSpPr>
        <p:spPr>
          <a:xfrm>
            <a:off x="2303942" y="501938"/>
            <a:ext cx="758411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3200" dirty="0">
                <a:solidFill>
                  <a:schemeClr val="accent6">
                    <a:lumMod val="50000"/>
                  </a:schemeClr>
                </a:solidFill>
              </a:rPr>
              <a:t>Themabijeenkomsten voor </a:t>
            </a:r>
          </a:p>
          <a:p>
            <a:pPr algn="ctr"/>
            <a:r>
              <a:rPr lang="nl-NL" sz="3200" dirty="0">
                <a:solidFill>
                  <a:schemeClr val="accent6">
                    <a:lumMod val="50000"/>
                  </a:schemeClr>
                </a:solidFill>
              </a:rPr>
              <a:t>Koplopers &amp; Erfbetreders:</a:t>
            </a:r>
            <a:br>
              <a:rPr lang="nl-NL" sz="3200" dirty="0">
                <a:solidFill>
                  <a:schemeClr val="accent6">
                    <a:lumMod val="50000"/>
                  </a:schemeClr>
                </a:solidFill>
              </a:rPr>
            </a:br>
            <a:endParaRPr lang="nl-NL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xmlns="" id="{D6D3A0BC-2F31-4719-A42E-08890E4FBF38}"/>
              </a:ext>
            </a:extLst>
          </p:cNvPr>
          <p:cNvSpPr/>
          <p:nvPr/>
        </p:nvSpPr>
        <p:spPr>
          <a:xfrm>
            <a:off x="467788" y="5395308"/>
            <a:ext cx="11098925" cy="13324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xmlns="" id="{FB2BDF5F-DC9E-4B19-AC7D-504C2D39446B}"/>
              </a:ext>
            </a:extLst>
          </p:cNvPr>
          <p:cNvSpPr txBox="1"/>
          <p:nvPr/>
        </p:nvSpPr>
        <p:spPr>
          <a:xfrm>
            <a:off x="136634" y="4995198"/>
            <a:ext cx="45078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rgbClr val="134399"/>
                </a:solidFill>
              </a:rPr>
              <a:t>     In 2023 mogelijk </a:t>
            </a:r>
            <a:r>
              <a:rPr lang="nl-NL" sz="2000" dirty="0">
                <a:solidFill>
                  <a:srgbClr val="134399"/>
                </a:solidFill>
              </a:rPr>
              <a:t>gemaakt door: </a:t>
            </a:r>
          </a:p>
        </p:txBody>
      </p:sp>
      <p:pic>
        <p:nvPicPr>
          <p:cNvPr id="29" name="Afbeelding 28" descr="Afbeelding met tekst&#10;&#10;Automatisch gegenereerde beschrijving">
            <a:extLst>
              <a:ext uri="{FF2B5EF4-FFF2-40B4-BE49-F238E27FC236}">
                <a16:creationId xmlns:a16="http://schemas.microsoft.com/office/drawing/2014/main" xmlns="" id="{E552479C-032B-4CDF-92ED-6F6F2E0985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72" y="5677368"/>
            <a:ext cx="2804221" cy="554246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xmlns="" id="{B6F63BDA-B09B-4598-8138-A0337EB77B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407046" y="5677368"/>
            <a:ext cx="1510317" cy="485132"/>
          </a:xfrm>
          <a:prstGeom prst="rect">
            <a:avLst/>
          </a:prstGeom>
        </p:spPr>
      </p:pic>
      <p:pic>
        <p:nvPicPr>
          <p:cNvPr id="32" name="Afbeelding 31">
            <a:extLst>
              <a:ext uri="{FF2B5EF4-FFF2-40B4-BE49-F238E27FC236}">
                <a16:creationId xmlns:a16="http://schemas.microsoft.com/office/drawing/2014/main" xmlns="" id="{1F1357E4-6156-46EF-8EB8-98FCBED65C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3247" y="5677368"/>
            <a:ext cx="2994515" cy="688880"/>
          </a:xfrm>
          <a:prstGeom prst="rect">
            <a:avLst/>
          </a:prstGeom>
        </p:spPr>
      </p:pic>
      <p:pic>
        <p:nvPicPr>
          <p:cNvPr id="33" name="Afbeelding 32">
            <a:extLst>
              <a:ext uri="{FF2B5EF4-FFF2-40B4-BE49-F238E27FC236}">
                <a16:creationId xmlns:a16="http://schemas.microsoft.com/office/drawing/2014/main" xmlns="" id="{6915345F-E338-4EFF-AFAE-51D2CA8A8DA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24" t="21244" b="20383"/>
          <a:stretch/>
        </p:blipFill>
        <p:spPr>
          <a:xfrm>
            <a:off x="6965789" y="5531817"/>
            <a:ext cx="1976447" cy="79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410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>
            <a:extLst>
              <a:ext uri="{FF2B5EF4-FFF2-40B4-BE49-F238E27FC236}">
                <a16:creationId xmlns:a16="http://schemas.microsoft.com/office/drawing/2014/main" xmlns="" id="{07B50074-E62F-4EFC-A531-A4A87BB62ECD}"/>
              </a:ext>
            </a:extLst>
          </p:cNvPr>
          <p:cNvSpPr/>
          <p:nvPr/>
        </p:nvSpPr>
        <p:spPr>
          <a:xfrm>
            <a:off x="-367862" y="1072055"/>
            <a:ext cx="13001296" cy="23543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xmlns="" id="{F584438A-2303-4039-AEEF-8620C02FE6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88" y="1310744"/>
            <a:ext cx="1712259" cy="1716551"/>
          </a:xfrm>
          <a:prstGeom prst="rect">
            <a:avLst/>
          </a:prstGeom>
        </p:spPr>
      </p:pic>
      <p:pic>
        <p:nvPicPr>
          <p:cNvPr id="11" name="Tijdelijke aanduiding voor inhoud 4" descr="Afbeelding met tekst&#10;&#10;Automatisch gegenereerde beschrijving">
            <a:extLst>
              <a:ext uri="{FF2B5EF4-FFF2-40B4-BE49-F238E27FC236}">
                <a16:creationId xmlns:a16="http://schemas.microsoft.com/office/drawing/2014/main" xmlns="" id="{19A80FA3-F39D-421D-AB23-32B77186DE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899" y="1504891"/>
            <a:ext cx="3167434" cy="1449102"/>
          </a:xfrm>
          <a:prstGeom prst="rect">
            <a:avLst/>
          </a:prstGeom>
        </p:spPr>
      </p:pic>
      <p:pic>
        <p:nvPicPr>
          <p:cNvPr id="12" name="Afbeelding 11" descr="Afbeelding met tekening&#10;&#10;Automatisch gegenereerde beschrijving">
            <a:extLst>
              <a:ext uri="{FF2B5EF4-FFF2-40B4-BE49-F238E27FC236}">
                <a16:creationId xmlns:a16="http://schemas.microsoft.com/office/drawing/2014/main" xmlns="" id="{1072F2B1-6686-4C42-A012-5CB142B4F80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5" r="7807"/>
          <a:stretch/>
        </p:blipFill>
        <p:spPr>
          <a:xfrm>
            <a:off x="9421657" y="1590608"/>
            <a:ext cx="2770343" cy="1317207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xmlns="" id="{6638085F-21FB-4A4F-899B-ABF7C7C6E3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3038" y="1469678"/>
            <a:ext cx="2655651" cy="1398684"/>
          </a:xfrm>
          <a:prstGeom prst="rect">
            <a:avLst/>
          </a:prstGeom>
        </p:spPr>
      </p:pic>
      <p:sp>
        <p:nvSpPr>
          <p:cNvPr id="16" name="Tekstvak 15">
            <a:extLst>
              <a:ext uri="{FF2B5EF4-FFF2-40B4-BE49-F238E27FC236}">
                <a16:creationId xmlns:a16="http://schemas.microsoft.com/office/drawing/2014/main" xmlns="" id="{B5A22D32-7421-4E57-B861-DAF700CE4BC2}"/>
              </a:ext>
            </a:extLst>
          </p:cNvPr>
          <p:cNvSpPr txBox="1"/>
          <p:nvPr/>
        </p:nvSpPr>
        <p:spPr>
          <a:xfrm>
            <a:off x="309353" y="341361"/>
            <a:ext cx="94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solidFill>
                  <a:srgbClr val="134399"/>
                </a:solidFill>
              </a:rPr>
              <a:t>Organisatie: www.deboeraanhetroer.nl</a:t>
            </a:r>
            <a:endParaRPr lang="nl-NL" sz="3200" dirty="0">
              <a:solidFill>
                <a:srgbClr val="134399"/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F7A88592-D284-E6C3-9804-4231EF278F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476" y="3768041"/>
            <a:ext cx="2481859" cy="19136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xmlns="" id="{B18F5E47-8E79-5C27-8820-70D107648E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38982" y="3639771"/>
            <a:ext cx="2439707" cy="1939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xmlns="" id="{48CDF4B7-16F1-7CC8-78E3-13F49BAB6B7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72605" y="3451968"/>
            <a:ext cx="2110233" cy="20973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xmlns="" id="{21FA2D0A-0A45-976C-965C-A89C15A3FEA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23027" y="3670238"/>
            <a:ext cx="1932224" cy="18783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xmlns="" id="{B9B670D3-CDC4-B2C2-94B6-2215F527581E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3063" t="14571" r="33756" b="12190"/>
          <a:stretch/>
        </p:blipFill>
        <p:spPr>
          <a:xfrm>
            <a:off x="11510432" y="2787402"/>
            <a:ext cx="573489" cy="664566"/>
          </a:xfrm>
          <a:prstGeom prst="rect">
            <a:avLst/>
          </a:prstGeom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xmlns="" id="{3B230CF4-CB35-41BD-94B4-38D3D06A875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995771" y="502301"/>
            <a:ext cx="1759480" cy="8178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9416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xmlns="" id="{69403290-DA7E-5E5A-B875-2D6175CABCD8}"/>
              </a:ext>
            </a:extLst>
          </p:cNvPr>
          <p:cNvSpPr txBox="1"/>
          <p:nvPr/>
        </p:nvSpPr>
        <p:spPr>
          <a:xfrm>
            <a:off x="381571" y="604335"/>
            <a:ext cx="11601450" cy="7017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    </a:t>
            </a:r>
            <a:r>
              <a:rPr lang="nl-NL" sz="40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Doel  </a:t>
            </a:r>
            <a:r>
              <a:rPr lang="nl-NL" sz="4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van </a:t>
            </a:r>
            <a:r>
              <a:rPr lang="nl-NL" sz="40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deze webinars: snel oplossen stikstofcrisis</a:t>
            </a:r>
            <a:endParaRPr lang="nl-NL" sz="40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4840C1B7-1813-F7D3-343F-7CC8449CF2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0" y="2394483"/>
            <a:ext cx="2380244" cy="27176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B625D6D3-A559-EB5D-9D40-2D4D7B4946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9983" y="2394483"/>
            <a:ext cx="3500033" cy="27176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xmlns="" id="{9E16CE46-8F28-7C66-8C6D-44E2D17D96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1566" y="2394483"/>
            <a:ext cx="3731042" cy="27176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xmlns="" id="{AF3BFC87-DD93-6147-2A94-4CA0D3CDD6DC}"/>
              </a:ext>
            </a:extLst>
          </p:cNvPr>
          <p:cNvSpPr txBox="1"/>
          <p:nvPr/>
        </p:nvSpPr>
        <p:spPr>
          <a:xfrm>
            <a:off x="184757" y="1830738"/>
            <a:ext cx="32346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l-NL" sz="2400" dirty="0">
                <a:solidFill>
                  <a:schemeClr val="accent1">
                    <a:lumMod val="75000"/>
                  </a:schemeClr>
                </a:solidFill>
              </a:rPr>
              <a:t>Effectief informeren 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xmlns="" id="{128116FC-9729-9C90-CD01-981CB58F74DE}"/>
              </a:ext>
            </a:extLst>
          </p:cNvPr>
          <p:cNvSpPr txBox="1"/>
          <p:nvPr/>
        </p:nvSpPr>
        <p:spPr>
          <a:xfrm>
            <a:off x="3372669" y="1830738"/>
            <a:ext cx="45346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nl-NL"/>
            </a:defPPr>
            <a:lvl1pPr marL="342900" indent="-342900">
              <a:buFont typeface="+mj-lt"/>
              <a:buAutoNum type="arabicPeriod"/>
              <a:defRPr sz="2400"/>
            </a:lvl1pPr>
          </a:lstStyle>
          <a:p>
            <a:pPr algn="ctr">
              <a:buFont typeface="+mj-lt"/>
              <a:buAutoNum type="arabicPeriod" startAt="2"/>
            </a:pPr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Eenheid in voorlichting 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xmlns="" id="{D2904098-0672-9DBA-6A5C-70A5DEA42BF8}"/>
              </a:ext>
            </a:extLst>
          </p:cNvPr>
          <p:cNvSpPr txBox="1"/>
          <p:nvPr/>
        </p:nvSpPr>
        <p:spPr>
          <a:xfrm>
            <a:off x="7818120" y="1830738"/>
            <a:ext cx="39044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nl-NL"/>
            </a:defPPr>
            <a:lvl1pPr marL="342900" indent="-342900" algn="ctr">
              <a:buFont typeface="+mj-lt"/>
              <a:buAutoNum type="arabicPeriod" startAt="2"/>
              <a:defRPr sz="2400"/>
            </a:lvl1pPr>
          </a:lstStyle>
          <a:p>
            <a:pPr>
              <a:buFont typeface="+mj-lt"/>
              <a:buAutoNum type="arabicPeriod" startAt="3"/>
            </a:pPr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Urgentie </a:t>
            </a:r>
            <a:r>
              <a:rPr lang="nl-NL" dirty="0" err="1">
                <a:solidFill>
                  <a:schemeClr val="accent1">
                    <a:lumMod val="75000"/>
                  </a:schemeClr>
                </a:solidFill>
              </a:rPr>
              <a:t>Minas</a:t>
            </a:r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 2.0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xmlns="" id="{A2BBD054-8075-BFD4-73F0-287734434281}"/>
              </a:ext>
            </a:extLst>
          </p:cNvPr>
          <p:cNvSpPr txBox="1"/>
          <p:nvPr/>
        </p:nvSpPr>
        <p:spPr>
          <a:xfrm>
            <a:off x="403297" y="5584085"/>
            <a:ext cx="113193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i="1" dirty="0" smtClean="0">
                <a:solidFill>
                  <a:schemeClr val="accent1">
                    <a:lumMod val="75000"/>
                  </a:schemeClr>
                </a:solidFill>
              </a:rPr>
              <a:t> 40 Webinars </a:t>
            </a:r>
            <a:r>
              <a:rPr lang="nl-NL" sz="2400" i="1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nl-NL" sz="2400" i="1" dirty="0" smtClean="0">
                <a:solidFill>
                  <a:schemeClr val="accent1">
                    <a:lumMod val="75000"/>
                  </a:schemeClr>
                </a:solidFill>
              </a:rPr>
              <a:t>              Onderbouwing </a:t>
            </a:r>
            <a:r>
              <a:rPr lang="nl-NL" sz="2400" b="1" i="1" dirty="0">
                <a:solidFill>
                  <a:schemeClr val="accent1">
                    <a:lumMod val="75000"/>
                  </a:schemeClr>
                </a:solidFill>
              </a:rPr>
              <a:t>emissiereductie van 50% </a:t>
            </a:r>
            <a:r>
              <a:rPr lang="nl-NL" sz="2400" b="1" i="1" dirty="0" smtClean="0">
                <a:solidFill>
                  <a:schemeClr val="accent1">
                    <a:lumMod val="75000"/>
                  </a:schemeClr>
                </a:solidFill>
              </a:rPr>
              <a:t>is mogelijk in 2030 </a:t>
            </a:r>
            <a:endParaRPr lang="nl-NL" sz="2400" i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nl-NL" sz="2400" i="1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</a:t>
            </a:r>
            <a:r>
              <a:rPr lang="nl-NL" sz="2400" i="1" dirty="0" smtClean="0">
                <a:solidFill>
                  <a:schemeClr val="accent1">
                    <a:lumMod val="75000"/>
                  </a:schemeClr>
                </a:solidFill>
              </a:rPr>
              <a:t>door benutting laaghangend en hogerhangend fruit</a:t>
            </a:r>
          </a:p>
          <a:p>
            <a:r>
              <a:rPr lang="nl-NL" sz="2400" i="1" dirty="0" smtClean="0">
                <a:solidFill>
                  <a:schemeClr val="accent1">
                    <a:lumMod val="75000"/>
                  </a:schemeClr>
                </a:solidFill>
              </a:rPr>
              <a:t>   2020-2022  </a:t>
            </a:r>
            <a:r>
              <a:rPr lang="nl-NL" sz="2400" i="1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nl-NL" sz="2400" i="1" dirty="0" smtClean="0">
                <a:solidFill>
                  <a:schemeClr val="accent1">
                    <a:lumMod val="75000"/>
                  </a:schemeClr>
                </a:solidFill>
              </a:rPr>
              <a:t>              Welk </a:t>
            </a:r>
            <a:r>
              <a:rPr lang="nl-NL" sz="2400" i="1" dirty="0">
                <a:solidFill>
                  <a:schemeClr val="accent1">
                    <a:lumMod val="75000"/>
                  </a:schemeClr>
                </a:solidFill>
              </a:rPr>
              <a:t>beleid hoort daar bij? </a:t>
            </a:r>
            <a:r>
              <a:rPr lang="nl-NL" sz="2400" b="1" i="1" dirty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nl-NL" sz="2400" i="1" dirty="0">
                <a:solidFill>
                  <a:schemeClr val="accent1">
                    <a:lumMod val="75000"/>
                  </a:schemeClr>
                </a:solidFill>
              </a:rPr>
              <a:t>frekenbare </a:t>
            </a:r>
            <a:r>
              <a:rPr lang="nl-NL" sz="2400" b="1" i="1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nl-NL" sz="2400" i="1" dirty="0">
                <a:solidFill>
                  <a:schemeClr val="accent1">
                    <a:lumMod val="75000"/>
                  </a:schemeClr>
                </a:solidFill>
              </a:rPr>
              <a:t>toffen</a:t>
            </a:r>
            <a:r>
              <a:rPr lang="nl-NL" sz="2400" b="1" i="1" dirty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nl-NL" sz="2400" i="1" dirty="0">
                <a:solidFill>
                  <a:schemeClr val="accent1">
                    <a:lumMod val="75000"/>
                  </a:schemeClr>
                </a:solidFill>
              </a:rPr>
              <a:t>alans (ASB</a:t>
            </a:r>
            <a:r>
              <a:rPr lang="nl-NL" sz="2400" i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nl-NL" sz="2400" i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nl-NL" sz="2400" i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 </a:t>
            </a:r>
            <a:r>
              <a:rPr lang="nl-NL" sz="2400" i="1" dirty="0">
                <a:solidFill>
                  <a:schemeClr val="accent1">
                    <a:lumMod val="75000"/>
                  </a:schemeClr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153072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xmlns="" id="{69403290-DA7E-5E5A-B875-2D6175CABCD8}"/>
              </a:ext>
            </a:extLst>
          </p:cNvPr>
          <p:cNvSpPr txBox="1"/>
          <p:nvPr/>
        </p:nvSpPr>
        <p:spPr>
          <a:xfrm>
            <a:off x="231820" y="197059"/>
            <a:ext cx="11784169" cy="2617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nl-NL" sz="58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       </a:t>
            </a:r>
            <a:r>
              <a:rPr lang="nl-NL" sz="128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DOEL VAN VANDAAG</a:t>
            </a:r>
            <a:endParaRPr lang="nl-NL" sz="11200" dirty="0" smtClean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r>
              <a:rPr lang="nl-NL" sz="51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/>
            </a:r>
            <a:br>
              <a:rPr lang="nl-NL" sz="51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nl-NL" sz="51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  Adviezen aan </a:t>
            </a:r>
            <a:r>
              <a:rPr lang="nl-NL" sz="51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akkerbouwers </a:t>
            </a:r>
            <a:r>
              <a:rPr lang="nl-NL" sz="51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en hun adviseurs voor 2023                                           </a:t>
            </a:r>
            <a:endParaRPr lang="nl-NL" sz="51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789" y="3536970"/>
            <a:ext cx="3147266" cy="2917538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373487" y="2839493"/>
            <a:ext cx="2987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accent5">
                    <a:lumMod val="50000"/>
                  </a:schemeClr>
                </a:solidFill>
              </a:rPr>
              <a:t>Doorgaan met terugdringen N overschotten</a:t>
            </a:r>
            <a:endParaRPr lang="nl-NL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3953815" y="2851423"/>
            <a:ext cx="3420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accent5">
                    <a:lumMod val="50000"/>
                  </a:schemeClr>
                </a:solidFill>
              </a:rPr>
              <a:t>          Meer drijfmest gebruiken                                                                                  </a:t>
            </a:r>
            <a:br>
              <a:rPr lang="nl-NL" b="1" dirty="0" smtClean="0">
                <a:solidFill>
                  <a:schemeClr val="accent5">
                    <a:lumMod val="50000"/>
                  </a:schemeClr>
                </a:solidFill>
              </a:rPr>
            </a:br>
            <a:endParaRPr lang="nl-NL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3815" y="3536993"/>
            <a:ext cx="4217791" cy="2740177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4168239" y="5365628"/>
            <a:ext cx="3599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solidFill>
                  <a:schemeClr val="accent5">
                    <a:lumMod val="50000"/>
                  </a:schemeClr>
                </a:solidFill>
              </a:rPr>
              <a:t>Dat is ruim 20 % meer !</a:t>
            </a:r>
            <a:endParaRPr lang="nl-NL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6" name="Afbeelding 1" descr="image0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358" y="3597873"/>
            <a:ext cx="3012412" cy="2618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kstvak 9"/>
          <p:cNvSpPr txBox="1"/>
          <p:nvPr/>
        </p:nvSpPr>
        <p:spPr>
          <a:xfrm>
            <a:off x="8538358" y="2562494"/>
            <a:ext cx="31944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accent5">
                    <a:lumMod val="50000"/>
                  </a:schemeClr>
                </a:solidFill>
              </a:rPr>
              <a:t>Gebruik maken van de toenemende precisie in de weersvoorspelling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719277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1454</TotalTime>
  <Words>79</Words>
  <Application>Microsoft Office PowerPoint</Application>
  <PresentationFormat>Breedbeeld</PresentationFormat>
  <Paragraphs>24</Paragraphs>
  <Slides>4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Kantoorthema</vt:lpstr>
      <vt:lpstr>Leercyclus  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Gerrianne Jansen - Jansen TOP</dc:creator>
  <cp:lastModifiedBy>Herre Bartlema</cp:lastModifiedBy>
  <cp:revision>48</cp:revision>
  <dcterms:created xsi:type="dcterms:W3CDTF">2022-06-20T12:10:13Z</dcterms:created>
  <dcterms:modified xsi:type="dcterms:W3CDTF">2023-01-18T21:05:33Z</dcterms:modified>
</cp:coreProperties>
</file>