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567" r:id="rId3"/>
    <p:sldId id="589" r:id="rId4"/>
    <p:sldId id="588" r:id="rId5"/>
    <p:sldId id="590" r:id="rId6"/>
    <p:sldId id="591" r:id="rId7"/>
    <p:sldId id="486" r:id="rId8"/>
    <p:sldId id="297" r:id="rId9"/>
    <p:sldId id="583" r:id="rId10"/>
    <p:sldId id="259" r:id="rId1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19">
          <p15:clr>
            <a:srgbClr val="A4A3A4"/>
          </p15:clr>
        </p15:guide>
        <p15:guide id="2" orient="horz" pos="147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756">
          <p15:clr>
            <a:srgbClr val="A4A3A4"/>
          </p15:clr>
        </p15:guide>
        <p15:guide id="5" pos="339">
          <p15:clr>
            <a:srgbClr val="A4A3A4"/>
          </p15:clr>
        </p15:guide>
        <p15:guide id="6" pos="563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sselink, Marie" initials="WM" lastIdx="12" clrIdx="0">
    <p:extLst>
      <p:ext uri="{19B8F6BF-5375-455C-9EA6-DF929625EA0E}">
        <p15:presenceInfo xmlns:p15="http://schemas.microsoft.com/office/powerpoint/2012/main" userId="Wesselink, Mar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92929"/>
    <a:srgbClr val="E4F731"/>
    <a:srgbClr val="3F9C35"/>
    <a:srgbClr val="FFFFFF"/>
    <a:srgbClr val="34B233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Stijl, gemiddeld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Stijl, thema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Stijl, licht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929F9F4-4A8F-4326-A1B4-22849713DDAB}" styleName="Stijl, donker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Stijl, gemiddeld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906" y="96"/>
      </p:cViewPr>
      <p:guideLst>
        <p:guide orient="horz" pos="1219"/>
        <p:guide orient="horz" pos="147"/>
        <p:guide orient="horz"/>
        <p:guide orient="horz" pos="3756"/>
        <p:guide pos="339"/>
        <p:guide pos="563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B0BA7-845A-4F65-9241-96DCD62C0238}" type="datetimeFigureOut">
              <a:rPr lang="nl-NL" smtClean="0"/>
              <a:t>19-1-2023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47A0D-0D13-4A4F-B917-79EAD12F20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7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47A0D-0D13-4A4F-B917-79EAD12F20C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1310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643" y="230188"/>
            <a:ext cx="8442796" cy="79165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 hasCustomPrompt="1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 hasCustomPrompt="1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 hasCustomPrompt="1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's met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642" y="230187"/>
            <a:ext cx="8442796" cy="79165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 hasCustomPrompt="1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 hasCustomPrompt="1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 hasCustomPrompt="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 hasCustomPrompt="1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 hasCustomPrompt="1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 hasCustomPrompt="1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2 vierkante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642" y="230187"/>
            <a:ext cx="8442796" cy="79165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642" y="230187"/>
            <a:ext cx="8442796" cy="79165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aande foto's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 hasCustomPrompt="1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 hasCustomPrompt="1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white">
          <a:xfrm>
            <a:off x="491642" y="230187"/>
            <a:ext cx="8442796" cy="79165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3200" y="230187"/>
            <a:ext cx="8442796" cy="79165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/tussenslide met ro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3B523-6C5D-433A-83FB-F2DCBB39789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4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tekst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vierkan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791650"/>
          </a:xfrm>
          <a:prstGeom prst="rect">
            <a:avLst/>
          </a:prstGeo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dirty="0"/>
              <a:t>Klik om de stijl te bewerken</a:t>
            </a:r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4"/>
            <a:endParaRPr lang="nl-NL" dirty="0"/>
          </a:p>
        </p:txBody>
      </p:sp>
      <p:sp>
        <p:nvSpPr>
          <p:cNvPr id="4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521200" y="6372000"/>
            <a:ext cx="468000" cy="164250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>
              <a:defRPr lang="nl-NL" sz="90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87F408-1072-4DE1-87D5-DD8AABD8D74A}"/>
              </a:ext>
            </a:extLst>
          </p:cNvPr>
          <p:cNvPicPr>
            <a:picLocks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53" r:id="rId9"/>
    <p:sldLayoutId id="2147483655" r:id="rId10"/>
    <p:sldLayoutId id="2147483656" r:id="rId11"/>
    <p:sldLayoutId id="2147483657" r:id="rId12"/>
    <p:sldLayoutId id="2147483659" r:id="rId13"/>
    <p:sldLayoutId id="2147483660" r:id="rId14"/>
    <p:sldLayoutId id="2147483661" r:id="rId15"/>
    <p:sldLayoutId id="2147483663" r:id="rId16"/>
    <p:sldLayoutId id="2147483665" r:id="rId17"/>
    <p:sldLayoutId id="2147483654" r:id="rId18"/>
    <p:sldLayoutId id="2147483674" r:id="rId19"/>
  </p:sldLayoutIdLst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handboekgroenbemesters.nl/nl/handboekgroenbemester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ltjesschema.nl/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www.groenbemesterkeuzewijzer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andboekbodemenbemesting.nl/nl/handboekbodemenbemesting/handeling/bemesting/stikstof/n-korting-na-onderwerken-van-groenbemesters-en-oogstresten/groenbemesters.htm" TargetMode="External"/><Relationship Id="rId5" Type="http://schemas.openxmlformats.org/officeDocument/2006/relationships/hyperlink" Target="https://www.handboekbodemenbemesting.nl/nl/handboekbodemenbemesting/handeling/bemesting/stikstof/groenbemesters.htm" TargetMode="External"/><Relationship Id="rId4" Type="http://schemas.openxmlformats.org/officeDocument/2006/relationships/hyperlink" Target="https://www.best4soil.eu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Groenbemesters</a:t>
            </a:r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xmlns="" id="{9515CC73-7D7E-41A9-8A23-3331EF2300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0" name="Tijdelijke aanduiding voor afbeelding 19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Tijdelijke aanduiding voor afbeelding 16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jdelijke aanduiding voor teks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dirty="0"/>
              <a:t>Teeltaspecten en stikstofoverdracht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NL" dirty="0"/>
              <a:t>20-1-2023, Willem van Geel</a:t>
            </a:r>
          </a:p>
        </p:txBody>
      </p:sp>
      <p:pic>
        <p:nvPicPr>
          <p:cNvPr id="8" name="Tijdelijke aanduiding voor afbeelding 15">
            <a:extLst>
              <a:ext uri="{FF2B5EF4-FFF2-40B4-BE49-F238E27FC236}">
                <a16:creationId xmlns:a16="http://schemas.microsoft.com/office/drawing/2014/main" xmlns="" id="{CF8CB723-F140-47F3-A3A8-A31C64F0A4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23333"/>
          <a:stretch/>
        </p:blipFill>
        <p:spPr bwMode="auto">
          <a:xfrm>
            <a:off x="468019" y="3298681"/>
            <a:ext cx="2666700" cy="2666667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88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791650"/>
          </a:xfrm>
        </p:spPr>
        <p:txBody>
          <a:bodyPr/>
          <a:lstStyle/>
          <a:p>
            <a:r>
              <a:rPr lang="nl-NL" dirty="0"/>
              <a:t>Afsluiting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>
          <a:xfrm>
            <a:off x="495301" y="4412202"/>
            <a:ext cx="3276600" cy="1550448"/>
          </a:xfrm>
        </p:spPr>
        <p:txBody>
          <a:bodyPr/>
          <a:lstStyle/>
          <a:p>
            <a:endParaRPr lang="nl-NL" sz="18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10</a:t>
            </a:fld>
            <a:endParaRPr lang="nl-NL" dirty="0"/>
          </a:p>
        </p:txBody>
      </p:sp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xmlns="" id="{27B3042D-1446-43AF-B076-944D1E03DFB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t="3376" b="3376"/>
          <a:stretch/>
        </p:blipFill>
        <p:spPr/>
      </p:pic>
    </p:spTree>
    <p:extLst>
      <p:ext uri="{BB962C8B-B14F-4D97-AF65-F5344CB8AC3E}">
        <p14:creationId xmlns:p14="http://schemas.microsoft.com/office/powerpoint/2010/main" val="483436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4D7E20F-45AB-418A-A78B-0FEDA68A5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Inleiding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CD275538-421D-40D1-BE94-2321910F6A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nl-NL" dirty="0"/>
              <a:t>Handboek Groenbemesters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nl-NL" dirty="0"/>
              <a:t>Voordelen groenbemesters en aandachtspunten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nl-NL" dirty="0"/>
              <a:t>Stikstofbinding vlinderbloemige groenbemesters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nl-NL" dirty="0"/>
              <a:t>Groenbemesters als stikstofvanggewas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AC05C4A8-7F9C-4038-900F-EC171F1DC6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169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D1F04F9-8069-42CE-8591-B5D856731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267421"/>
          </a:xfrm>
        </p:spPr>
        <p:txBody>
          <a:bodyPr/>
          <a:lstStyle/>
          <a:p>
            <a:r>
              <a:rPr lang="nl-NL" dirty="0"/>
              <a:t>Handboek Groenbemesters</a:t>
            </a:r>
            <a:br>
              <a:rPr lang="nl-NL" dirty="0"/>
            </a:br>
            <a:r>
              <a:rPr lang="nl-NL" sz="1600" dirty="0">
                <a:hlinkClick r:id="rId2"/>
              </a:rPr>
              <a:t>https://www.handboekgroenbemesters.nl/nl/handboekgroenbemesters.htm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B2657849-FCF8-41DA-993E-1A8F9C503A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3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xmlns="" id="{8D6338A1-5256-4485-9BDC-483E5F2EC9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82"/>
          <a:stretch/>
        </p:blipFill>
        <p:spPr>
          <a:xfrm>
            <a:off x="126462" y="1994152"/>
            <a:ext cx="4386675" cy="1585774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xmlns="" id="{920B88A1-2DDD-43CF-9A3A-1FF61BEB8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719" y="1993448"/>
            <a:ext cx="4409479" cy="1586478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xmlns="" id="{ACDE9FDD-2D6B-49E6-82F8-E0DABA8B84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62" y="3742030"/>
            <a:ext cx="4386675" cy="1683071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xmlns="" id="{976D823D-A33C-47C9-8395-9E547E61A1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99"/>
          <a:stretch/>
        </p:blipFill>
        <p:spPr>
          <a:xfrm>
            <a:off x="4616719" y="3742030"/>
            <a:ext cx="4372481" cy="169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38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0971F67-5561-45E7-AB68-B54FE8A13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994930"/>
          </a:xfrm>
        </p:spPr>
        <p:txBody>
          <a:bodyPr/>
          <a:lstStyle/>
          <a:p>
            <a:r>
              <a:rPr lang="nl-NL" dirty="0"/>
              <a:t>Groenbemesters in het bouwplan</a:t>
            </a:r>
            <a:br>
              <a:rPr lang="nl-NL" dirty="0"/>
            </a:br>
            <a:r>
              <a:rPr lang="nl-NL" i="1" dirty="0"/>
              <a:t>Voordelen en aandachtspunten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xmlns="" id="{C26D8B45-F2E0-4AA2-B9AA-94EF97904C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012" y="1870759"/>
            <a:ext cx="8521188" cy="4089600"/>
          </a:xfrm>
        </p:spPr>
        <p:txBody>
          <a:bodyPr/>
          <a:lstStyle/>
          <a:p>
            <a:r>
              <a:rPr lang="nl-NL" dirty="0"/>
              <a:t>Bijdrage organische-stofvoorziening bodem</a:t>
            </a:r>
          </a:p>
          <a:p>
            <a:r>
              <a:rPr lang="nl-NL" dirty="0"/>
              <a:t>Structuurverbetering</a:t>
            </a:r>
          </a:p>
          <a:p>
            <a:r>
              <a:rPr lang="nl-NL" dirty="0"/>
              <a:t>Nutriëntenlevering aan de volgteelt</a:t>
            </a:r>
          </a:p>
          <a:p>
            <a:r>
              <a:rPr lang="nl-NL" dirty="0"/>
              <a:t>Vermindering N-verlies</a:t>
            </a:r>
          </a:p>
          <a:p>
            <a:r>
              <a:rPr lang="nl-NL" dirty="0"/>
              <a:t>Bescherming tegen erosie, </a:t>
            </a:r>
            <a:r>
              <a:rPr lang="nl-NL" dirty="0" err="1"/>
              <a:t>verslemping</a:t>
            </a:r>
            <a:r>
              <a:rPr lang="nl-NL" dirty="0"/>
              <a:t>, verstuiving</a:t>
            </a:r>
          </a:p>
          <a:p>
            <a:r>
              <a:rPr lang="nl-NL" dirty="0"/>
              <a:t>Waardplant voor aaltjes, bodemschimmels</a:t>
            </a:r>
          </a:p>
          <a:p>
            <a:r>
              <a:rPr lang="nl-NL" dirty="0"/>
              <a:t>En nog veel meer: zie H2 Handboek Groenbemesters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A5BFD43F-7AB0-4B25-AC3D-967169174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130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7C181DB-402D-4387-B525-D000710B7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Nog meer informatie en hulpmiddelen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DF721173-193E-422D-AF2C-7E9E9AF82D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3250" y="1150105"/>
            <a:ext cx="8521188" cy="3066788"/>
          </a:xfrm>
        </p:spPr>
        <p:txBody>
          <a:bodyPr/>
          <a:lstStyle/>
          <a:p>
            <a:pPr>
              <a:lnSpc>
                <a:spcPts val="2000"/>
              </a:lnSpc>
              <a:spcBef>
                <a:spcPts val="1000"/>
              </a:spcBef>
            </a:pPr>
            <a:r>
              <a:rPr lang="nl-NL" dirty="0"/>
              <a:t>Groenbemesterkeuzewijzer: </a:t>
            </a:r>
            <a:r>
              <a:rPr lang="nl-NL" sz="1300" dirty="0">
                <a:hlinkClick r:id="rId2"/>
              </a:rPr>
              <a:t>https://www.groenbemesterkeuzewijzer.nl/</a:t>
            </a:r>
            <a:endParaRPr lang="nl-NL" sz="1300" dirty="0"/>
          </a:p>
          <a:p>
            <a:pPr>
              <a:lnSpc>
                <a:spcPts val="2000"/>
              </a:lnSpc>
              <a:spcBef>
                <a:spcPts val="1000"/>
              </a:spcBef>
            </a:pPr>
            <a:r>
              <a:rPr lang="nl-NL" dirty="0"/>
              <a:t>Aaltjesschema: </a:t>
            </a:r>
            <a:r>
              <a:rPr lang="nl-NL" sz="1300" dirty="0">
                <a:hlinkClick r:id="rId3"/>
              </a:rPr>
              <a:t>https://www.aaltjesschema.nl/</a:t>
            </a:r>
            <a:endParaRPr lang="nl-NL" sz="1300" dirty="0"/>
          </a:p>
          <a:p>
            <a:pPr>
              <a:lnSpc>
                <a:spcPts val="2400"/>
              </a:lnSpc>
              <a:spcBef>
                <a:spcPts val="1000"/>
              </a:spcBef>
            </a:pPr>
            <a:r>
              <a:rPr lang="nl-NL" dirty="0"/>
              <a:t>Europese database voor aaltjes en bodemschimmels</a:t>
            </a:r>
            <a:br>
              <a:rPr lang="nl-NL" dirty="0"/>
            </a:br>
            <a:r>
              <a:rPr lang="nl-NL" dirty="0"/>
              <a:t>Best4Soil: </a:t>
            </a:r>
            <a:r>
              <a:rPr lang="nl-NL" sz="1300" dirty="0">
                <a:hlinkClick r:id="rId4"/>
              </a:rPr>
              <a:t>https://www.best4soil.eu/</a:t>
            </a:r>
            <a:endParaRPr lang="nl-NL" sz="1300" dirty="0"/>
          </a:p>
          <a:p>
            <a:pPr>
              <a:lnSpc>
                <a:spcPts val="2000"/>
              </a:lnSpc>
              <a:spcBef>
                <a:spcPts val="1000"/>
              </a:spcBef>
            </a:pPr>
            <a:r>
              <a:rPr lang="nl-NL" dirty="0"/>
              <a:t>N-bemesting groenbemesters: </a:t>
            </a:r>
            <a:r>
              <a:rPr lang="nl-NL" sz="1300" dirty="0">
                <a:hlinkClick r:id="rId5"/>
              </a:rPr>
              <a:t>https://www.handboekbodemenbemesting.nl/nl/handboekbodemenbemesting/handeling/bemesting/stikstof/groenbemesters.htm</a:t>
            </a:r>
            <a:endParaRPr lang="nl-NL" sz="1300" dirty="0"/>
          </a:p>
          <a:p>
            <a:pPr>
              <a:lnSpc>
                <a:spcPts val="2000"/>
              </a:lnSpc>
              <a:spcBef>
                <a:spcPts val="1000"/>
              </a:spcBef>
            </a:pPr>
            <a:r>
              <a:rPr lang="nl-NL" dirty="0"/>
              <a:t>N-korting volgteelt: </a:t>
            </a:r>
            <a:r>
              <a:rPr lang="nl-NL" sz="1250" dirty="0">
                <a:hlinkClick r:id="rId6"/>
              </a:rPr>
              <a:t>https://www.handboekbodemenbemesting.nl/nl/handboekbodemenbemesting/handeling/bemesting/stikstof/n-korting-na-onderwerken-van-groenbemesters-en-oogstresten/groenbemesters.htm</a:t>
            </a:r>
            <a:endParaRPr lang="nl-NL" sz="1250" dirty="0"/>
          </a:p>
          <a:p>
            <a:pPr marL="0" indent="0">
              <a:lnSpc>
                <a:spcPts val="2400"/>
              </a:lnSpc>
              <a:spcBef>
                <a:spcPts val="1000"/>
              </a:spcBef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06C8A718-70A5-4BEF-8D14-63CE3F926F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5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B602C22D-A51E-402C-8F54-30F41121BF7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53" t="1610" r="1445" b="1980"/>
          <a:stretch/>
        </p:blipFill>
        <p:spPr>
          <a:xfrm>
            <a:off x="3021957" y="4483223"/>
            <a:ext cx="5428223" cy="228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2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8490A0F-70B1-492F-9DBF-7006D84DD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194677"/>
            <a:ext cx="8442796" cy="791650"/>
          </a:xfrm>
        </p:spPr>
        <p:txBody>
          <a:bodyPr/>
          <a:lstStyle/>
          <a:p>
            <a:r>
              <a:rPr lang="nl-NL" dirty="0"/>
              <a:t>Stikstofbinding vlinderbloemigen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340A14E4-7B55-4CF7-8C3C-AFE21CE44A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446" y="1326059"/>
            <a:ext cx="8521188" cy="4089600"/>
          </a:xfrm>
        </p:spPr>
        <p:txBody>
          <a:bodyPr/>
          <a:lstStyle/>
          <a:p>
            <a:r>
              <a:rPr lang="nl-NL" dirty="0"/>
              <a:t>Geen N-gift vlinderbloemige groenbemesters of</a:t>
            </a:r>
            <a:br>
              <a:rPr lang="nl-NL" dirty="0"/>
            </a:br>
            <a:r>
              <a:rPr lang="nl-NL" dirty="0"/>
              <a:t>hoogstens startgift (25 kg N/ha) wikke in graanstoppel</a:t>
            </a:r>
          </a:p>
          <a:p>
            <a:r>
              <a:rPr lang="nl-NL" dirty="0" err="1"/>
              <a:t>Gb</a:t>
            </a:r>
            <a:r>
              <a:rPr lang="nl-NL" dirty="0"/>
              <a:t>-mengsels met vlinderbloemigen: startgift volstaat</a:t>
            </a:r>
          </a:p>
          <a:p>
            <a:r>
              <a:rPr lang="nl-NL" dirty="0"/>
              <a:t>N-binding </a:t>
            </a:r>
            <a:r>
              <a:rPr lang="nl-NL" dirty="0" err="1"/>
              <a:t>vlinderbl</a:t>
            </a:r>
            <a:r>
              <a:rPr lang="nl-NL" dirty="0"/>
              <a:t>. groenbemesters: 50-150 kg/ha</a:t>
            </a:r>
          </a:p>
          <a:p>
            <a:r>
              <a:rPr lang="nl-NL" dirty="0"/>
              <a:t>N-nawerking volgteelt: 30-60 (à 90) kg/ha </a:t>
            </a:r>
          </a:p>
          <a:p>
            <a:r>
              <a:rPr lang="nl-NL" dirty="0"/>
              <a:t>Mengteelten met vlinderbloemigen, bijv. grasklaver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FEEF0F34-39EC-4DF8-BD4D-8C08F4BCDF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6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891043BE-74AF-433A-9041-F7EB2CBA17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6" t="2745"/>
          <a:stretch/>
        </p:blipFill>
        <p:spPr>
          <a:xfrm>
            <a:off x="3244362" y="4136994"/>
            <a:ext cx="5143673" cy="239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77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>
            <a:extLst>
              <a:ext uri="{FF2B5EF4-FFF2-40B4-BE49-F238E27FC236}">
                <a16:creationId xmlns:a16="http://schemas.microsoft.com/office/drawing/2014/main" xmlns="" id="{904868C9-E5B6-43D9-BA36-B505EAF648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69888"/>
            <a:ext cx="8229600" cy="791650"/>
          </a:xfrm>
        </p:spPr>
        <p:txBody>
          <a:bodyPr/>
          <a:lstStyle/>
          <a:p>
            <a:r>
              <a:rPr lang="nl-NL" altLang="nl-NL" dirty="0"/>
              <a:t>Groenbemesters als vanggewas</a:t>
            </a:r>
            <a:endParaRPr lang="en-US" altLang="nl-NL" dirty="0"/>
          </a:p>
        </p:txBody>
      </p:sp>
      <p:sp>
        <p:nvSpPr>
          <p:cNvPr id="470019" name="Rectangle 3">
            <a:extLst>
              <a:ext uri="{FF2B5EF4-FFF2-40B4-BE49-F238E27FC236}">
                <a16:creationId xmlns:a16="http://schemas.microsoft.com/office/drawing/2014/main" xmlns="" id="{9C967C8C-A12A-4169-ADA6-95F0BB45E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38183"/>
            <a:ext cx="8229600" cy="4276817"/>
          </a:xfrm>
        </p:spPr>
        <p:txBody>
          <a:bodyPr/>
          <a:lstStyle/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nl-NL" altLang="nl-NL" sz="2800" dirty="0"/>
              <a:t>Minerale bodem-N na oogst 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nl-NL" altLang="nl-NL" sz="2800" dirty="0"/>
              <a:t>+ mineralisatie nazomer en herfst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endParaRPr lang="nl-NL" altLang="nl-NL" sz="2800" dirty="0"/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nl-NL" altLang="nl-NL" sz="2800" dirty="0"/>
              <a:t>                        </a:t>
            </a:r>
            <a:endParaRPr lang="nl-NL" altLang="nl-NL" sz="2000" dirty="0"/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nl-NL" altLang="nl-NL" sz="2800" dirty="0"/>
              <a:t>         N vanggewas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nl-NL" altLang="nl-NL" sz="2800" dirty="0"/>
              <a:t>                       </a:t>
            </a:r>
            <a:endParaRPr lang="nl-NL" altLang="nl-NL" sz="2800" dirty="0">
              <a:solidFill>
                <a:srgbClr val="FF0000"/>
              </a:solidFill>
            </a:endParaRP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endParaRPr lang="nl-NL" altLang="nl-NL" sz="2800" dirty="0"/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nl-NL" altLang="nl-NL" sz="2800" dirty="0"/>
              <a:t>     N volgende hoofdgewas</a:t>
            </a:r>
          </a:p>
          <a:p>
            <a:pPr>
              <a:lnSpc>
                <a:spcPct val="80000"/>
              </a:lnSpc>
            </a:pPr>
            <a:endParaRPr lang="en-US" altLang="nl-NL" sz="2400" dirty="0"/>
          </a:p>
        </p:txBody>
      </p:sp>
      <p:pic>
        <p:nvPicPr>
          <p:cNvPr id="470020" name="Picture 4">
            <a:extLst>
              <a:ext uri="{FF2B5EF4-FFF2-40B4-BE49-F238E27FC236}">
                <a16:creationId xmlns:a16="http://schemas.microsoft.com/office/drawing/2014/main" xmlns="" id="{525A25B2-4520-4A50-B7FD-E08DEE543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84" y="4492178"/>
            <a:ext cx="2982894" cy="224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148C3F61-07EC-491C-84D9-A9AB8C4B718F}"/>
              </a:ext>
            </a:extLst>
          </p:cNvPr>
          <p:cNvCxnSpPr/>
          <p:nvPr/>
        </p:nvCxnSpPr>
        <p:spPr>
          <a:xfrm>
            <a:off x="2840855" y="2405852"/>
            <a:ext cx="0" cy="630314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1BDF317-3456-4251-839F-DFDADAA468E5}"/>
              </a:ext>
            </a:extLst>
          </p:cNvPr>
          <p:cNvSpPr txBox="1"/>
          <p:nvPr/>
        </p:nvSpPr>
        <p:spPr>
          <a:xfrm>
            <a:off x="3058355" y="2470646"/>
            <a:ext cx="32403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dirty="0" err="1">
                <a:solidFill>
                  <a:srgbClr val="FF0000"/>
                </a:solidFill>
                <a:latin typeface="Verdana" pitchFamily="34" charset="0"/>
              </a:rPr>
              <a:t>Opname</a:t>
            </a:r>
            <a:r>
              <a:rPr lang="en-GB" dirty="0">
                <a:solidFill>
                  <a:srgbClr val="FF0000"/>
                </a:solidFill>
                <a:latin typeface="Verdana" pitchFamily="34" charset="0"/>
              </a:rPr>
              <a:t> door </a:t>
            </a:r>
            <a:r>
              <a:rPr lang="en-GB" dirty="0" err="1">
                <a:solidFill>
                  <a:srgbClr val="FF0000"/>
                </a:solidFill>
                <a:latin typeface="Verdana" pitchFamily="34" charset="0"/>
              </a:rPr>
              <a:t>vanggewas</a:t>
            </a:r>
            <a:endParaRPr lang="en-GB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62E67B2-5E4F-4494-9B29-8F7CE4AADF78}"/>
              </a:ext>
            </a:extLst>
          </p:cNvPr>
          <p:cNvSpPr txBox="1"/>
          <p:nvPr/>
        </p:nvSpPr>
        <p:spPr>
          <a:xfrm>
            <a:off x="3058355" y="3981329"/>
            <a:ext cx="3750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dirty="0" err="1">
                <a:solidFill>
                  <a:srgbClr val="FF0000"/>
                </a:solidFill>
                <a:latin typeface="Verdana" pitchFamily="34" charset="0"/>
              </a:rPr>
              <a:t>Mineralisatie</a:t>
            </a:r>
            <a:r>
              <a:rPr lang="en-GB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Verdana" pitchFamily="34" charset="0"/>
              </a:rPr>
              <a:t>na</a:t>
            </a:r>
            <a:r>
              <a:rPr lang="en-GB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Verdana" pitchFamily="34" charset="0"/>
              </a:rPr>
              <a:t>onderwerken</a:t>
            </a:r>
            <a:endParaRPr lang="en-GB" dirty="0">
              <a:solidFill>
                <a:srgbClr val="FF0000"/>
              </a:solidFill>
              <a:latin typeface="Verdana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5F858326-1DFC-433A-8E8F-E4BC07592903}"/>
              </a:ext>
            </a:extLst>
          </p:cNvPr>
          <p:cNvCxnSpPr/>
          <p:nvPr/>
        </p:nvCxnSpPr>
        <p:spPr>
          <a:xfrm>
            <a:off x="2833458" y="3827755"/>
            <a:ext cx="0" cy="630314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F3F337-C612-4C21-AD23-82B95C532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N-</a:t>
            </a:r>
            <a:r>
              <a:rPr lang="en-GB" dirty="0" err="1"/>
              <a:t>opname</a:t>
            </a:r>
            <a:r>
              <a:rPr lang="en-GB" dirty="0"/>
              <a:t> </a:t>
            </a:r>
            <a:r>
              <a:rPr lang="en-GB" dirty="0" err="1"/>
              <a:t>vanggewas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F09028F-A3EE-4F3C-A7AB-69C256171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3B523-6C5D-433A-83FB-F2DCBB39789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02CF34-3C56-4CB9-A48F-A2E38272B85B}"/>
              </a:ext>
            </a:extLst>
          </p:cNvPr>
          <p:cNvSpPr txBox="1"/>
          <p:nvPr/>
        </p:nvSpPr>
        <p:spPr>
          <a:xfrm>
            <a:off x="491642" y="1366916"/>
            <a:ext cx="6619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600" i="1" dirty="0">
                <a:solidFill>
                  <a:schemeClr val="bg1"/>
                </a:solidFill>
                <a:latin typeface="Verdana" pitchFamily="34" charset="0"/>
              </a:rPr>
              <a:t>Na </a:t>
            </a:r>
            <a:r>
              <a:rPr lang="en-GB" sz="1600" i="1" dirty="0" err="1">
                <a:solidFill>
                  <a:schemeClr val="bg1"/>
                </a:solidFill>
                <a:latin typeface="Verdana" pitchFamily="34" charset="0"/>
              </a:rPr>
              <a:t>consumptieaardappel</a:t>
            </a:r>
            <a:r>
              <a:rPr lang="en-GB" sz="1600" i="1" dirty="0">
                <a:solidFill>
                  <a:schemeClr val="bg1"/>
                </a:solidFill>
                <a:latin typeface="Verdana" pitchFamily="34" charset="0"/>
              </a:rPr>
              <a:t>, </a:t>
            </a:r>
            <a:r>
              <a:rPr lang="en-GB" sz="1600" i="1" dirty="0" err="1">
                <a:solidFill>
                  <a:schemeClr val="bg1"/>
                </a:solidFill>
                <a:latin typeface="Verdana" pitchFamily="34" charset="0"/>
              </a:rPr>
              <a:t>Vredepeel</a:t>
            </a:r>
            <a:r>
              <a:rPr lang="en-GB" sz="1600" i="1" dirty="0">
                <a:solidFill>
                  <a:schemeClr val="bg1"/>
                </a:solidFill>
                <a:latin typeface="Verdana" pitchFamily="34" charset="0"/>
              </a:rPr>
              <a:t> 2018-2020</a:t>
            </a:r>
          </a:p>
          <a:p>
            <a:pPr>
              <a:lnSpc>
                <a:spcPts val="1800"/>
              </a:lnSpc>
            </a:pPr>
            <a:r>
              <a:rPr lang="en-GB" sz="1600" i="1" dirty="0" err="1">
                <a:solidFill>
                  <a:schemeClr val="bg1"/>
                </a:solidFill>
                <a:latin typeface="Verdana" pitchFamily="34" charset="0"/>
              </a:rPr>
              <a:t>Gemiddelde</a:t>
            </a:r>
            <a:r>
              <a:rPr lang="en-GB" sz="1600" i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GB" sz="1600" i="1" dirty="0" err="1">
                <a:solidFill>
                  <a:schemeClr val="bg1"/>
                </a:solidFill>
                <a:latin typeface="Verdana" pitchFamily="34" charset="0"/>
              </a:rPr>
              <a:t>winterrogge</a:t>
            </a:r>
            <a:r>
              <a:rPr lang="en-GB" sz="1600" i="1" dirty="0">
                <a:solidFill>
                  <a:schemeClr val="bg1"/>
                </a:solidFill>
                <a:latin typeface="Verdana" pitchFamily="34" charset="0"/>
              </a:rPr>
              <a:t>, </a:t>
            </a:r>
            <a:r>
              <a:rPr lang="en-GB" sz="1600" i="1" dirty="0" err="1">
                <a:solidFill>
                  <a:schemeClr val="bg1"/>
                </a:solidFill>
                <a:latin typeface="Verdana" pitchFamily="34" charset="0"/>
              </a:rPr>
              <a:t>wintergerst</a:t>
            </a:r>
            <a:r>
              <a:rPr lang="en-GB" sz="1600" i="1" dirty="0">
                <a:solidFill>
                  <a:schemeClr val="bg1"/>
                </a:solidFill>
                <a:latin typeface="Verdana" pitchFamily="34" charset="0"/>
              </a:rPr>
              <a:t> en </a:t>
            </a:r>
            <a:r>
              <a:rPr lang="en-GB" sz="1600" i="1" dirty="0" err="1">
                <a:solidFill>
                  <a:schemeClr val="bg1"/>
                </a:solidFill>
                <a:latin typeface="Verdana" pitchFamily="34" charset="0"/>
              </a:rPr>
              <a:t>Japanse</a:t>
            </a:r>
            <a:r>
              <a:rPr lang="en-GB" sz="1600" i="1" dirty="0">
                <a:solidFill>
                  <a:schemeClr val="bg1"/>
                </a:solidFill>
                <a:latin typeface="Verdana" pitchFamily="34" charset="0"/>
              </a:rPr>
              <a:t> haver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7F40FDCA-880B-4B50-B452-037EF31E3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6" y="2427133"/>
            <a:ext cx="8930936" cy="220846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5D6BF2E3-F7DE-4434-A738-CD4106A05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773" y="5042521"/>
            <a:ext cx="1170533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51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B0E4CD5-2EE6-4567-A031-5FA49BCA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Effect zaaitijdstip op nitraat grondwater na aardappel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xmlns="" id="{D383BEDF-4617-4729-BDA0-CA573F9E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9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C35C6A77-26D8-4D04-B4A5-D34B99A36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1" y="1074639"/>
            <a:ext cx="4248524" cy="255363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8B4A3A5C-C2EF-4B8E-A0FA-6E185352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676" y="1074639"/>
            <a:ext cx="4248523" cy="255363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C2245FA2-E3F7-497D-81C1-75334243A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43" y="3672197"/>
            <a:ext cx="4248523" cy="2553634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6033C9CB-A38E-4F04-8700-04A18F796CB9}"/>
              </a:ext>
            </a:extLst>
          </p:cNvPr>
          <p:cNvSpPr txBox="1"/>
          <p:nvPr/>
        </p:nvSpPr>
        <p:spPr>
          <a:xfrm>
            <a:off x="4740676" y="4396935"/>
            <a:ext cx="4248523" cy="1535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  <a:latin typeface="Verdana" pitchFamily="34" charset="0"/>
              </a:rPr>
              <a:t>Reductie nitraatgehalte soms hoger dan verwacht o.b.v. N-opname vanggewas</a:t>
            </a:r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  <a:latin typeface="Verdana" pitchFamily="34" charset="0"/>
              </a:rPr>
              <a:t>Vanggewas ook bij latere zaai (half oktober) nog effectief</a:t>
            </a:r>
          </a:p>
        </p:txBody>
      </p:sp>
    </p:spTree>
    <p:extLst>
      <p:ext uri="{BB962C8B-B14F-4D97-AF65-F5344CB8AC3E}">
        <p14:creationId xmlns:p14="http://schemas.microsoft.com/office/powerpoint/2010/main" val="309975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UR">
  <a:themeElements>
    <a:clrScheme name="Wageningen UR lichtblauwe achtergrond">
      <a:dk1>
        <a:srgbClr val="005172"/>
      </a:dk1>
      <a:lt1>
        <a:srgbClr val="FFFFFF"/>
      </a:lt1>
      <a:dk2>
        <a:srgbClr val="519FD7"/>
      </a:dk2>
      <a:lt2>
        <a:srgbClr val="FFFFFF"/>
      </a:lt2>
      <a:accent1>
        <a:srgbClr val="34B233"/>
      </a:accent1>
      <a:accent2>
        <a:srgbClr val="005172"/>
      </a:accent2>
      <a:accent3>
        <a:srgbClr val="A59D95"/>
      </a:accent3>
      <a:accent4>
        <a:srgbClr val="D5D2CA"/>
      </a:accent4>
      <a:accent5>
        <a:srgbClr val="FF7900"/>
      </a:accent5>
      <a:accent6>
        <a:srgbClr val="00549F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solidFill>
              <a:schemeClr val="bg1"/>
            </a:solidFill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6163</TotalTime>
  <Words>168</Words>
  <Application>Microsoft Office PowerPoint</Application>
  <PresentationFormat>Diavoorstelling (4:3)</PresentationFormat>
  <Paragraphs>56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Verdana</vt:lpstr>
      <vt:lpstr>Wingdings</vt:lpstr>
      <vt:lpstr>WUR</vt:lpstr>
      <vt:lpstr>Groenbemesters</vt:lpstr>
      <vt:lpstr>Inleiding</vt:lpstr>
      <vt:lpstr>Handboek Groenbemesters https://www.handboekgroenbemesters.nl/nl/handboekgroenbemesters.htm</vt:lpstr>
      <vt:lpstr>Groenbemesters in het bouwplan Voordelen en aandachtspunten</vt:lpstr>
      <vt:lpstr>Nog meer informatie en hulpmiddelen</vt:lpstr>
      <vt:lpstr>Stikstofbinding vlinderbloemigen</vt:lpstr>
      <vt:lpstr>Groenbemesters als vanggewas</vt:lpstr>
      <vt:lpstr>N-opname vanggewas </vt:lpstr>
      <vt:lpstr>Effect zaaitijdstip op nitraat grondwater na aardappel</vt:lpstr>
      <vt:lpstr>Afsluiting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Herre Bartlema</cp:lastModifiedBy>
  <cp:revision>473</cp:revision>
  <dcterms:created xsi:type="dcterms:W3CDTF">2011-09-29T08:30:03Z</dcterms:created>
  <dcterms:modified xsi:type="dcterms:W3CDTF">2023-01-19T22:29:39Z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BLNL.pptx</vt:lpwstr>
  </property>
</Properties>
</file>